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22"/>
  </p:notesMasterIdLst>
  <p:sldIdLst>
    <p:sldId id="257" r:id="rId2"/>
    <p:sldId id="287" r:id="rId3"/>
    <p:sldId id="258" r:id="rId4"/>
    <p:sldId id="259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3" r:id="rId15"/>
    <p:sldId id="312" r:id="rId16"/>
    <p:sldId id="310" r:id="rId17"/>
    <p:sldId id="311" r:id="rId18"/>
    <p:sldId id="314" r:id="rId19"/>
    <p:sldId id="315" r:id="rId20"/>
    <p:sldId id="31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3D66"/>
    <a:srgbClr val="95BA59"/>
    <a:srgbClr val="63A537"/>
    <a:srgbClr val="EAF0E8"/>
    <a:srgbClr val="D3E1CE"/>
    <a:srgbClr val="B7B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434" autoAdjust="0"/>
  </p:normalViewPr>
  <p:slideViewPr>
    <p:cSldViewPr snapToGrid="0">
      <p:cViewPr varScale="1">
        <p:scale>
          <a:sx n="114" d="100"/>
          <a:sy n="114" d="100"/>
        </p:scale>
        <p:origin x="156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069A3-3F87-4BC9-96AD-9ABA12864817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53A2E-405B-48D9-879E-476C3CB6F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909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11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6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6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5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48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9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7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02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9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8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63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64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66257" y="405710"/>
            <a:ext cx="8728357" cy="1371599"/>
            <a:chOff x="166255" y="405708"/>
            <a:chExt cx="8728357" cy="1371599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23013" y="405708"/>
              <a:ext cx="1371599" cy="1371599"/>
            </a:xfrm>
            <a:prstGeom prst="rect">
              <a:avLst/>
            </a:prstGeom>
          </p:spPr>
        </p:pic>
        <p:sp>
          <p:nvSpPr>
            <p:cNvPr id="5" name="Прямоугольник 4"/>
            <p:cNvSpPr/>
            <p:nvPr/>
          </p:nvSpPr>
          <p:spPr>
            <a:xfrm>
              <a:off x="166255" y="696941"/>
              <a:ext cx="7273635" cy="68480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400" dirty="0">
                  <a:ln w="0"/>
                  <a:solidFill>
                    <a:srgbClr val="3D3D66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ГОСУДАРСТВЕННОЕ ПРОФЕССИОНАЛЬНОЕ ОБРАЗОВАТЕЛЬНОЕ УЧРЕЖДЕНИЕ</a:t>
              </a:r>
              <a:r>
                <a:rPr lang="ru-RU" dirty="0">
                  <a:ln w="0"/>
                  <a:solidFill>
                    <a:srgbClr val="3D3D66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ru-RU" sz="2050" dirty="0">
                  <a:ln w="0"/>
                  <a:solidFill>
                    <a:srgbClr val="3D3D66"/>
                  </a:solidFill>
                  <a:effectLst>
                    <a:reflection blurRad="6350" stA="53000" endA="300" endPos="35500" dir="5400000" sy="-90000" algn="bl" rotWithShape="0"/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«ПРОФЕССИОНАЛЬНЫЙ КОЛЛЕДЖ г. НОВОКУЗНЕЦКА»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518044" y="1939368"/>
            <a:ext cx="50259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spc="300" dirty="0">
                <a:ln w="9525">
                  <a:solidFill>
                    <a:schemeClr val="accent1">
                      <a:lumMod val="75000"/>
                    </a:schemeClr>
                  </a:solidFill>
                </a:ln>
                <a:gradFill flip="none" rotWithShape="1">
                  <a:gsLst>
                    <a:gs pos="0">
                      <a:srgbClr val="95BA59"/>
                    </a:gs>
                    <a:gs pos="50000">
                      <a:schemeClr val="accent1">
                        <a:lumMod val="75000"/>
                      </a:schemeClr>
                    </a:gs>
                    <a:gs pos="100000">
                      <a:schemeClr val="accent1">
                        <a:lumMod val="40000"/>
                        <a:lumOff val="60000"/>
                      </a:schemeClr>
                    </a:gs>
                  </a:gsLst>
                  <a:lin ang="5400000" scaled="1"/>
                  <a:tileRect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АТТЕСТАЦИОННЫЙ ПОТРФОЛИО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041296" y="3344787"/>
            <a:ext cx="197946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rgbClr val="3D3D66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преподавателя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513360" y="3807243"/>
            <a:ext cx="503533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dirty="0">
                <a:ln w="0"/>
                <a:solidFill>
                  <a:srgbClr val="3D3D66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Прокофьева </a:t>
            </a:r>
          </a:p>
          <a:p>
            <a:pPr algn="ctr"/>
            <a:r>
              <a:rPr lang="ru-RU" sz="3200" dirty="0">
                <a:ln w="0"/>
                <a:solidFill>
                  <a:srgbClr val="3D3D66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Алексея Николаевича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86402" y="54240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620249" y="5068837"/>
            <a:ext cx="482155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rgbClr val="3D3D66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претендующего на установление</a:t>
            </a:r>
          </a:p>
          <a:p>
            <a:pPr algn="ctr"/>
            <a:r>
              <a:rPr lang="ru-RU" sz="2000" dirty="0">
                <a:ln w="0"/>
                <a:solidFill>
                  <a:srgbClr val="3D3D66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первой квалификационной категории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95663" y="1517073"/>
            <a:ext cx="6993082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5663" y="613064"/>
            <a:ext cx="6993082" cy="0"/>
          </a:xfrm>
          <a:prstGeom prst="line">
            <a:avLst/>
          </a:prstGeom>
          <a:ln w="38100" cmpd="thickThin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C:\Users\PREPOD\Documents\000\Cloud Mail.Ru\работа\003 методика\аттестация\доки\фото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7165" y="2132553"/>
            <a:ext cx="2754068" cy="345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102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1598"/>
            <a:ext cx="914399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РАЗДЕЛ 1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9524" y="933879"/>
            <a:ext cx="8744950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198261" y="1302329"/>
            <a:ext cx="8715436" cy="4953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defTabSz="914400">
              <a:lnSpc>
                <a:spcPct val="85000"/>
              </a:lnSpc>
              <a:spcBef>
                <a:spcPct val="0"/>
              </a:spcBef>
              <a:defRPr/>
            </a:pPr>
            <a:r>
              <a:rPr lang="ru-RU" altLang="ru-RU" sz="2000" b="1" dirty="0">
                <a:solidFill>
                  <a:srgbClr val="3D3D66"/>
                </a:solidFill>
                <a:latin typeface="Arial" pitchFamily="34" charset="0"/>
                <a:ea typeface="+mj-ea"/>
                <a:cs typeface="Arial" pitchFamily="34" charset="0"/>
              </a:rPr>
              <a:t>МДК.03.02. Маркетинговые технологии в туризме</a:t>
            </a:r>
            <a:endParaRPr lang="ru-RU" sz="2000" b="1" dirty="0">
              <a:solidFill>
                <a:srgbClr val="3D3D66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lvl="0" algn="just" defTabSz="914400">
              <a:lnSpc>
                <a:spcPct val="85000"/>
              </a:lnSpc>
              <a:spcBef>
                <a:spcPct val="0"/>
              </a:spcBef>
              <a:defRPr/>
            </a:pPr>
            <a:endParaRPr kumimoji="0" lang="ru-RU" sz="2400" b="1" i="0" u="none" strike="noStrike" kern="1200" cap="none" spc="-50" normalizeH="0" baseline="0" noProof="0" dirty="0">
              <a:ln>
                <a:noFill/>
              </a:ln>
              <a:solidFill>
                <a:srgbClr val="3D3D66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493699"/>
              </p:ext>
            </p:extLst>
          </p:nvPr>
        </p:nvGraphicFramePr>
        <p:xfrm>
          <a:off x="199525" y="1973943"/>
          <a:ext cx="8757440" cy="394165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189360">
                  <a:extLst>
                    <a:ext uri="{9D8B030D-6E8A-4147-A177-3AD203B41FA5}">
                      <a16:colId xmlns:a16="http://schemas.microsoft.com/office/drawing/2014/main" val="789929459"/>
                    </a:ext>
                  </a:extLst>
                </a:gridCol>
                <a:gridCol w="2189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9360">
                  <a:extLst>
                    <a:ext uri="{9D8B030D-6E8A-4147-A177-3AD203B41FA5}">
                      <a16:colId xmlns:a16="http://schemas.microsoft.com/office/drawing/2014/main" val="659176846"/>
                    </a:ext>
                  </a:extLst>
                </a:gridCol>
                <a:gridCol w="2189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925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4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2016-2017 уч.</a:t>
                      </a:r>
                      <a:r>
                        <a:rPr lang="ru-RU" sz="2400" baseline="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 </a:t>
                      </a:r>
                      <a:endParaRPr lang="ru-RU" sz="2400" dirty="0">
                        <a:solidFill>
                          <a:srgbClr val="3D3D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A53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4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2017-2018уч.</a:t>
                      </a:r>
                      <a:r>
                        <a:rPr lang="ru-RU" sz="2400" baseline="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</a:t>
                      </a:r>
                      <a:endParaRPr lang="ru-RU" sz="2400" dirty="0">
                        <a:solidFill>
                          <a:srgbClr val="3D3D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A53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055225"/>
                  </a:ext>
                </a:extLst>
              </a:tr>
              <a:tr h="7402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0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Т14-08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</a:t>
                      </a:r>
                      <a:r>
                        <a:rPr lang="ru-RU" sz="2000" baseline="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15-13</a:t>
                      </a:r>
                      <a:endParaRPr lang="ru-RU" sz="2000" dirty="0">
                        <a:solidFill>
                          <a:srgbClr val="3D3D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Т15-09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Т16-13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139109"/>
                  </a:ext>
                </a:extLst>
              </a:tr>
              <a:tr h="10740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0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обучающихся 22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D3D66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обучающихся 21</a:t>
                      </a:r>
                      <a:endParaRPr lang="ru-RU" sz="2000" dirty="0">
                        <a:solidFill>
                          <a:srgbClr val="3D3D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0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D3D66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обучающихся 18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обучающихся 20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125691"/>
                  </a:ext>
                </a:extLst>
              </a:tr>
              <a:tr h="792049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0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студентов, освоивших курс на «4»  и «5»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0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0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275642"/>
                  </a:ext>
                </a:extLst>
              </a:tr>
              <a:tr h="566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000" b="1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000" b="1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90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164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1598"/>
            <a:ext cx="914399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РАЗДЕЛ 1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9524" y="933879"/>
            <a:ext cx="8744950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198261" y="1302329"/>
            <a:ext cx="8715436" cy="4953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defTabSz="914400">
              <a:lnSpc>
                <a:spcPct val="85000"/>
              </a:lnSpc>
              <a:spcBef>
                <a:spcPct val="0"/>
              </a:spcBef>
              <a:defRPr/>
            </a:pPr>
            <a:r>
              <a:rPr lang="ru-RU" altLang="ru-RU" sz="2000" b="1" dirty="0">
                <a:solidFill>
                  <a:srgbClr val="3D3D66"/>
                </a:solidFill>
                <a:latin typeface="Arial" pitchFamily="34" charset="0"/>
                <a:ea typeface="+mj-ea"/>
                <a:cs typeface="Arial" pitchFamily="34" charset="0"/>
              </a:rPr>
              <a:t>МДК.03.03. Предоставление рекламных услуг </a:t>
            </a:r>
            <a:endParaRPr kumimoji="0" lang="ru-RU" sz="2400" b="1" i="0" u="none" strike="noStrike" kern="1200" cap="none" spc="-50" normalizeH="0" baseline="0" noProof="0" dirty="0">
              <a:ln>
                <a:noFill/>
              </a:ln>
              <a:solidFill>
                <a:srgbClr val="3D3D66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919186"/>
              </p:ext>
            </p:extLst>
          </p:nvPr>
        </p:nvGraphicFramePr>
        <p:xfrm>
          <a:off x="199525" y="1973943"/>
          <a:ext cx="8757440" cy="394165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189360">
                  <a:extLst>
                    <a:ext uri="{9D8B030D-6E8A-4147-A177-3AD203B41FA5}">
                      <a16:colId xmlns:a16="http://schemas.microsoft.com/office/drawing/2014/main" val="789929459"/>
                    </a:ext>
                  </a:extLst>
                </a:gridCol>
                <a:gridCol w="2189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9360">
                  <a:extLst>
                    <a:ext uri="{9D8B030D-6E8A-4147-A177-3AD203B41FA5}">
                      <a16:colId xmlns:a16="http://schemas.microsoft.com/office/drawing/2014/main" val="659176846"/>
                    </a:ext>
                  </a:extLst>
                </a:gridCol>
                <a:gridCol w="2189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925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4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2016-2017 уч.</a:t>
                      </a:r>
                      <a:r>
                        <a:rPr lang="ru-RU" sz="2400" baseline="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 </a:t>
                      </a:r>
                      <a:endParaRPr lang="ru-RU" sz="2400" dirty="0">
                        <a:solidFill>
                          <a:srgbClr val="3D3D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A53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4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2017-2018уч.</a:t>
                      </a:r>
                      <a:r>
                        <a:rPr lang="ru-RU" sz="2400" baseline="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</a:t>
                      </a:r>
                      <a:endParaRPr lang="ru-RU" sz="2400" dirty="0">
                        <a:solidFill>
                          <a:srgbClr val="3D3D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A53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055225"/>
                  </a:ext>
                </a:extLst>
              </a:tr>
              <a:tr h="7402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0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Т14-08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</a:t>
                      </a:r>
                      <a:r>
                        <a:rPr lang="ru-RU" sz="2000" baseline="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15-13</a:t>
                      </a:r>
                      <a:endParaRPr lang="ru-RU" sz="2000" dirty="0">
                        <a:solidFill>
                          <a:srgbClr val="3D3D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Т15-09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Т16-13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139109"/>
                  </a:ext>
                </a:extLst>
              </a:tr>
              <a:tr h="10740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0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обучающихся 22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D3D66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обучающихся 21</a:t>
                      </a:r>
                      <a:endParaRPr lang="ru-RU" sz="2000" dirty="0">
                        <a:solidFill>
                          <a:srgbClr val="3D3D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0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D3D66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обучающихся 24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обучающихся 22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125691"/>
                  </a:ext>
                </a:extLst>
              </a:tr>
              <a:tr h="792049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0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студентов, освоивших курс на «4»  и «5»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0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0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275642"/>
                  </a:ext>
                </a:extLst>
              </a:tr>
              <a:tr h="566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000" b="1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000" b="1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90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410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1598"/>
            <a:ext cx="914399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РАЗДЕЛ 1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9524" y="933879"/>
            <a:ext cx="8744950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198261" y="1225055"/>
            <a:ext cx="8715436" cy="4953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defTabSz="914400">
              <a:lnSpc>
                <a:spcPct val="85000"/>
              </a:lnSpc>
              <a:spcBef>
                <a:spcPct val="0"/>
              </a:spcBef>
              <a:defRPr/>
            </a:pPr>
            <a:r>
              <a:rPr lang="ru-RU" altLang="ru-RU" sz="2000" b="1" dirty="0">
                <a:solidFill>
                  <a:srgbClr val="3D3D66"/>
                </a:solidFill>
                <a:latin typeface="Arial" pitchFamily="34" charset="0"/>
                <a:ea typeface="+mj-ea"/>
                <a:cs typeface="Arial" pitchFamily="34" charset="0"/>
              </a:rPr>
              <a:t>Ведомости обучающихся за  2017-2018 уч. г. </a:t>
            </a:r>
            <a:endParaRPr kumimoji="0" lang="ru-RU" sz="2400" b="1" i="0" u="none" strike="noStrike" kern="1200" cap="none" spc="-50" normalizeH="0" baseline="0" noProof="0" dirty="0">
              <a:ln>
                <a:noFill/>
              </a:ln>
              <a:solidFill>
                <a:srgbClr val="3D3D66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098" name="Picture 2" descr="C:\Users\PREPOD\Documents\000\Cloud Mail.Ru\работа\003 методика\аттестация\доки\ведомости\МАЛ\ведомости-1М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00000">
            <a:off x="710021" y="1958002"/>
            <a:ext cx="2799474" cy="39600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PREPOD\Documents\000\Cloud Mail.Ru\работа\003 методика\аттестация\доки\ведомости\МАЛ\ведомости-2М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300000">
            <a:off x="1713805" y="1859481"/>
            <a:ext cx="2799473" cy="39600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PREPOD\Documents\000\Cloud Mail.Ru\работа\003 методика\аттестация\доки\ведомости\МАЛ\ведомости-3М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480000">
            <a:off x="2717588" y="1792664"/>
            <a:ext cx="2799474" cy="39600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PREPOD\Documents\000\Cloud Mail.Ru\работа\003 методика\аттестация\доки\ведомости\МАЛ\ведомости-4М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720000">
            <a:off x="3721372" y="1792664"/>
            <a:ext cx="2799474" cy="39600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PREPOD\Documents\000\Cloud Mail.Ru\работа\003 методика\аттестация\доки\ведомости\МАЛ\ведомости-5М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900000">
            <a:off x="4725156" y="1859627"/>
            <a:ext cx="2802826" cy="39600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PREPOD\Documents\000\Cloud Mail.Ru\работа\003 методика\аттестация\доки\ведомости\МАЛ\ведомости-6М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2200000">
            <a:off x="5732291" y="1958293"/>
            <a:ext cx="2802826" cy="39600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136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1598"/>
            <a:ext cx="914399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РАЗДЕЛ 2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9524" y="933879"/>
            <a:ext cx="8744950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99524" y="1791186"/>
            <a:ext cx="8744950" cy="3489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800" b="1" dirty="0">
                <a:ln w="0"/>
                <a:solidFill>
                  <a:srgbClr val="3D3D66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СТАБИЛЬНЫЕ ПОЛОЖИТЕЛЬНЫЕ РЕЗУЛЬТАТЫ ОСВОЕНИЯ ОБУЧАЮЩИМИСЯ ОБРАЗОВАТЕЛЬНЫХ ПРОГРАММ ПО ИТОГАМ МОНИТОРИНГА СИСТЕМЫ ОБРАЗОВАНИЯ, ПРОВОДИМОГО В ПОРЯДКЕ, УСТАНОВЛЕННОМ ПОСТАНОВЛЕНИЕМ ПРАВИТЕЛЬСТВА РФ ОТ 05.08.2013 Г. №662</a:t>
            </a:r>
            <a:endParaRPr lang="ru-RU" sz="3200" b="1" dirty="0">
              <a:ln w="0"/>
              <a:solidFill>
                <a:srgbClr val="3D3D66"/>
              </a:solidFill>
              <a:effectLst>
                <a:reflection blurRad="6350" stA="53000" endA="300" endPos="35500" dir="5400000" sy="-9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99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1598"/>
            <a:ext cx="914399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РАЗДЕЛ 2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9524" y="933879"/>
            <a:ext cx="8744950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198261" y="1225055"/>
            <a:ext cx="8715436" cy="4953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defTabSz="914400">
              <a:lnSpc>
                <a:spcPct val="85000"/>
              </a:lnSpc>
              <a:spcBef>
                <a:spcPct val="0"/>
              </a:spcBef>
              <a:defRPr/>
            </a:pPr>
            <a:r>
              <a:rPr lang="ru-RU" altLang="ru-RU" sz="2000" b="1" dirty="0">
                <a:solidFill>
                  <a:srgbClr val="3D3D66"/>
                </a:solidFill>
                <a:latin typeface="Arial" pitchFamily="34" charset="0"/>
                <a:ea typeface="+mj-ea"/>
                <a:cs typeface="Arial" pitchFamily="34" charset="0"/>
              </a:rPr>
              <a:t>Руководство студентов выпускной группы Т14-08</a:t>
            </a:r>
            <a:br>
              <a:rPr lang="ru-RU" altLang="ru-RU" sz="2000" b="1" dirty="0">
                <a:solidFill>
                  <a:srgbClr val="3D3D66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altLang="ru-RU" sz="2000" b="1" dirty="0">
                <a:solidFill>
                  <a:srgbClr val="3D3D66"/>
                </a:solidFill>
                <a:latin typeface="Arial" pitchFamily="34" charset="0"/>
                <a:ea typeface="+mj-ea"/>
                <a:cs typeface="Arial" pitchFamily="34" charset="0"/>
              </a:rPr>
              <a:t>в написании курсовых работ </a:t>
            </a:r>
            <a:br>
              <a:rPr lang="ru-RU" altLang="ru-RU" sz="2000" b="1" dirty="0">
                <a:solidFill>
                  <a:srgbClr val="3D3D66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altLang="ru-RU" sz="2000" b="1" dirty="0">
                <a:solidFill>
                  <a:srgbClr val="3D3D66"/>
                </a:solidFill>
                <a:latin typeface="Arial" pitchFamily="34" charset="0"/>
                <a:ea typeface="+mj-ea"/>
                <a:cs typeface="Arial" pitchFamily="34" charset="0"/>
              </a:rPr>
              <a:t>по ПМ.04 Управление функциональным подразделением  </a:t>
            </a:r>
            <a:endParaRPr kumimoji="0" lang="ru-RU" sz="2400" b="1" i="0" u="none" strike="noStrike" kern="1200" cap="none" spc="-50" normalizeH="0" baseline="0" noProof="0" dirty="0">
              <a:ln>
                <a:noFill/>
              </a:ln>
              <a:solidFill>
                <a:srgbClr val="3D3D66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97736" y="2405377"/>
            <a:ext cx="70447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95B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количество студентов:</a:t>
            </a:r>
            <a:r>
              <a:rPr lang="ru-RU" sz="2000" b="1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чел.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95B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неаттестованных работ:</a:t>
            </a:r>
            <a:r>
              <a:rPr lang="ru-RU" sz="2000" b="1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95B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работ на 3, 4, 5:</a:t>
            </a:r>
            <a:r>
              <a:rPr lang="ru-RU" sz="2000" b="1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</a:t>
            </a:r>
          </a:p>
          <a:p>
            <a:pPr lvl="0">
              <a:lnSpc>
                <a:spcPct val="150000"/>
              </a:lnSpc>
            </a:pPr>
            <a:r>
              <a:rPr lang="ru-RU" sz="2000" b="1" dirty="0">
                <a:solidFill>
                  <a:srgbClr val="95BA59"/>
                </a:solidFill>
                <a:latin typeface="Arial" pitchFamily="34" charset="0"/>
                <a:cs typeface="Arial" pitchFamily="34" charset="0"/>
              </a:rPr>
              <a:t>Количество работ на 4, 5:</a:t>
            </a:r>
            <a:r>
              <a:rPr lang="ru-RU" sz="2000" b="1" dirty="0">
                <a:solidFill>
                  <a:srgbClr val="3D3D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solidFill>
                  <a:srgbClr val="3D3D66"/>
                </a:solidFill>
                <a:latin typeface="Arial" pitchFamily="34" charset="0"/>
                <a:cs typeface="Arial" pitchFamily="34" charset="0"/>
              </a:rPr>
              <a:t>7.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95B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Абсолютная успеваемость</a:t>
            </a:r>
            <a:r>
              <a:rPr lang="ru-RU" sz="2000" b="1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100%.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95B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Качественная успеваемость</a:t>
            </a:r>
            <a:r>
              <a:rPr lang="ru-RU" sz="2000" b="1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37%.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95B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балл</a:t>
            </a:r>
            <a:r>
              <a:rPr lang="ru-RU" sz="2000" b="1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3,5.</a:t>
            </a:r>
          </a:p>
        </p:txBody>
      </p:sp>
    </p:spTree>
    <p:extLst>
      <p:ext uri="{BB962C8B-B14F-4D97-AF65-F5344CB8AC3E}">
        <p14:creationId xmlns:p14="http://schemas.microsoft.com/office/powerpoint/2010/main" val="696457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1598"/>
            <a:ext cx="914399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РАЗДЕЛ 3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9524" y="933879"/>
            <a:ext cx="8744950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99525" y="2344978"/>
            <a:ext cx="8744950" cy="25074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800" b="1" dirty="0">
                <a:ln w="0"/>
                <a:solidFill>
                  <a:srgbClr val="3D3D66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ВЫЯВЛЕНИЕ РАЗВИТИЯ У ОБУЧАЮЩИХСЯ СПОСОБНОСТЕЙ К НАУЧНОЙ (ИНТЕЛЛЕКТУАЛЬНОЙ), ТВОРЧЕСКОЙ, ФИЗКУЛЬТУРНО-СПОРТИВНОЙ ДЕЯТЕЛЬНОСТИ</a:t>
            </a:r>
            <a:endParaRPr lang="ru-RU" sz="3200" b="1" dirty="0">
              <a:ln w="0"/>
              <a:solidFill>
                <a:srgbClr val="3D3D66"/>
              </a:solidFill>
              <a:effectLst>
                <a:reflection blurRad="6350" stA="53000" endA="300" endPos="35500" dir="5400000" sy="-9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792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1598"/>
            <a:ext cx="914399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РАЗДЕЛ 3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9524" y="933879"/>
            <a:ext cx="8744950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PREPOD\Documents\000\Cloud Mail.Ru\работа\003 методика\аттестация\доки\мал\бп трамплин м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815" y="1707214"/>
            <a:ext cx="3240000" cy="443661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EPOD\Documents\000\Cloud Mail.Ru\работа\003 методика\аттестация\доки\мал\диплом вср м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6645" y="1499455"/>
            <a:ext cx="3240000" cy="445232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REPOD\Documents\000\Cloud Mail.Ru\работа\003 методика\аттестация\доки\мал\день выборов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04474" y="1166039"/>
            <a:ext cx="3240000" cy="457798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0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1598"/>
            <a:ext cx="914399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РАЗДЕЛ 4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9524" y="933879"/>
            <a:ext cx="8744950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99525" y="1224516"/>
            <a:ext cx="8744950" cy="5454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800" b="1" dirty="0">
                <a:ln w="0"/>
                <a:solidFill>
                  <a:srgbClr val="3D3D66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ЛИЧНЫЙ ВКЛАД В ПОВЫШЕНИЕ КАЧЕСТВА ОБРАЗОВАНИЯ, СОВЕРШЕНСТВОВАНИЕ МЕТОДОВ ОБУЧЕНИЯ И ВОСПИТАНИЯ, ТРАНСЛИРОВАНИЕ В ПЕДАГОГИЧЕСКИХ КОЛЛЕКТИВАХ ОПЫТА ПРАКТИЧЕСКИХ РЕЗУЛЬТАТОВ СВОЕЙ ПРОФЕССИОНАЛЬНОЙ ДЕЯТЕЛЬНОСТИ, АКТИВНОЕ УЧАСТИЕ В РАБОТЕ МЕТОДИЧЕСКИХ ОБЪЕДИНЕНИЙ ПЕДАГОГИЧЕСКИХ РАБОТНИКОВ ОРГАНИЗАЦИИ</a:t>
            </a:r>
          </a:p>
          <a:p>
            <a:pPr algn="ctr">
              <a:lnSpc>
                <a:spcPct val="114000"/>
              </a:lnSpc>
            </a:pPr>
            <a:r>
              <a:rPr lang="ru-RU" sz="2800" b="1" dirty="0">
                <a:ln w="0"/>
                <a:solidFill>
                  <a:srgbClr val="3D3D66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n w="0"/>
              <a:solidFill>
                <a:srgbClr val="3D3D66"/>
              </a:solidFill>
              <a:effectLst>
                <a:reflection blurRad="6350" stA="53000" endA="300" endPos="35500" dir="5400000" sy="-9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56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1598"/>
            <a:ext cx="914399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РАЗДЕЛ 4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9524" y="933879"/>
            <a:ext cx="8744950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198261" y="1302329"/>
            <a:ext cx="8715436" cy="4953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defTabSz="914400">
              <a:lnSpc>
                <a:spcPct val="85000"/>
              </a:lnSpc>
              <a:spcBef>
                <a:spcPct val="0"/>
              </a:spcBef>
              <a:defRPr/>
            </a:pPr>
            <a:r>
              <a:rPr lang="ru-RU" altLang="ru-RU" sz="2000" b="1" dirty="0">
                <a:solidFill>
                  <a:srgbClr val="3D3D66"/>
                </a:solidFill>
                <a:latin typeface="Arial" pitchFamily="34" charset="0"/>
                <a:ea typeface="+mj-ea"/>
                <a:cs typeface="Arial" pitchFamily="34" charset="0"/>
              </a:rPr>
              <a:t>Участие в разработке рабочих программ </a:t>
            </a:r>
            <a:endParaRPr kumimoji="0" lang="ru-RU" sz="2400" b="1" i="0" u="none" strike="noStrike" kern="1200" cap="none" spc="-50" normalizeH="0" baseline="0" noProof="0" dirty="0">
              <a:ln>
                <a:noFill/>
              </a:ln>
              <a:solidFill>
                <a:srgbClr val="3D3D66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Picture 2" descr="C:\Users\PREPOD\Documents\000\Cloud Mail.Ru\работа\003 методика\аттестация\доки\титул программ\оти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360000">
            <a:off x="582278" y="1889165"/>
            <a:ext cx="2922943" cy="41400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EPOD\Documents\000\Cloud Mail.Ru\работа\003 методика\аттестация\доки\титул программ\пру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80000">
            <a:off x="1848368" y="1821390"/>
            <a:ext cx="2922943" cy="41400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REPOD\Documents\000\Cloud Mail.Ru\работа\003 методика\аттестация\доки\титул программ\уфп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14458" y="1747739"/>
            <a:ext cx="2922943" cy="41400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REPOD\Documents\000\Cloud Mail.Ru\работа\003 методика\аттестация\доки\титул программ\упп0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0000">
            <a:off x="4380548" y="1821390"/>
            <a:ext cx="2922944" cy="41400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PREPOD\Documents\000\Cloud Mail.Ru\работа\003 методика\аттестация\доки\титул программ\пп04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60000">
            <a:off x="5646637" y="1889165"/>
            <a:ext cx="2922944" cy="41400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986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1598"/>
            <a:ext cx="914399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РАЗДЕЛ 4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9524" y="933879"/>
            <a:ext cx="8744950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198261" y="1302329"/>
            <a:ext cx="8715436" cy="4953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defTabSz="914400">
              <a:lnSpc>
                <a:spcPct val="85000"/>
              </a:lnSpc>
              <a:spcBef>
                <a:spcPct val="0"/>
              </a:spcBef>
              <a:defRPr/>
            </a:pPr>
            <a:r>
              <a:rPr lang="ru-RU" altLang="ru-RU" sz="2000" b="1" dirty="0">
                <a:solidFill>
                  <a:srgbClr val="3D3D66"/>
                </a:solidFill>
                <a:latin typeface="Arial" pitchFamily="34" charset="0"/>
                <a:ea typeface="+mj-ea"/>
                <a:cs typeface="Arial" pitchFamily="34" charset="0"/>
              </a:rPr>
              <a:t>Участие в разработке практикумов</a:t>
            </a:r>
            <a:endParaRPr kumimoji="0" lang="ru-RU" sz="2400" b="1" i="0" u="none" strike="noStrike" kern="1200" cap="none" spc="-50" normalizeH="0" baseline="0" noProof="0" dirty="0">
              <a:ln>
                <a:noFill/>
              </a:ln>
              <a:solidFill>
                <a:srgbClr val="3D3D66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50" name="Picture 2" descr="C:\Users\PREPOD\Documents\000\Cloud Mail.Ru\работа\003 методика\аттестация\доки\титул программ\практ0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80000">
            <a:off x="977620" y="1891230"/>
            <a:ext cx="2922943" cy="41400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REPOD\Documents\000\Cloud Mail.Ru\работа\003 методика\аттестация\доки\титул программ\ср0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5566" y="1817579"/>
            <a:ext cx="2922943" cy="41400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REPOD\Documents\000\Cloud Mail.Ru\работа\003 методика\аттестация\доки\титул программ\методрек040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0000">
            <a:off x="5393512" y="1891230"/>
            <a:ext cx="2922943" cy="41400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43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1598"/>
            <a:ext cx="914399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Содержание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2124" y="1118315"/>
            <a:ext cx="8397025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95BA59"/>
                </a:solidFill>
                <a:latin typeface="Arial" pitchFamily="34" charset="0"/>
                <a:cs typeface="Arial" pitchFamily="34" charset="0"/>
              </a:rPr>
              <a:t>Визитная карточка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95BA59"/>
                </a:solidFill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95BA59"/>
                </a:solidFill>
                <a:latin typeface="Arial" pitchFamily="34" charset="0"/>
                <a:cs typeface="Arial" pitchFamily="34" charset="0"/>
              </a:rPr>
              <a:t>Повышение квалификации</a:t>
            </a:r>
            <a:endParaRPr lang="ru-RU" sz="2000" dirty="0">
              <a:solidFill>
                <a:srgbClr val="3D3D66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 defTabSz="91440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spc="-50" dirty="0">
                <a:solidFill>
                  <a:srgbClr val="95BA59"/>
                </a:solidFill>
                <a:latin typeface="Arial" pitchFamily="34" charset="0"/>
                <a:cs typeface="Arial" pitchFamily="34" charset="0"/>
              </a:rPr>
              <a:t>Раздел</a:t>
            </a:r>
            <a:r>
              <a:rPr lang="ru-RU" sz="2000" dirty="0"/>
              <a:t> </a:t>
            </a:r>
            <a:r>
              <a:rPr lang="ru-RU" sz="2000" spc="-50" dirty="0">
                <a:solidFill>
                  <a:srgbClr val="95BA59"/>
                </a:solidFill>
                <a:latin typeface="Arial" pitchFamily="34" charset="0"/>
                <a:cs typeface="Arial" pitchFamily="34" charset="0"/>
              </a:rPr>
              <a:t>1.	</a:t>
            </a:r>
            <a:r>
              <a:rPr lang="ru-RU" spc="-50" dirty="0">
                <a:solidFill>
                  <a:srgbClr val="3D3D66"/>
                </a:solidFill>
                <a:latin typeface="Arial" pitchFamily="34" charset="0"/>
                <a:cs typeface="Arial" pitchFamily="34" charset="0"/>
              </a:rPr>
              <a:t>Стабильные положительные результаты освоения обучающимися образовательных программ по итогам мониторингов, проводимых организацией</a:t>
            </a:r>
            <a:endParaRPr lang="ru-RU" sz="2000" spc="-50" dirty="0">
              <a:solidFill>
                <a:srgbClr val="3D3D66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 defTabSz="91440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spc="-50" dirty="0">
                <a:solidFill>
                  <a:srgbClr val="95BA59"/>
                </a:solidFill>
                <a:latin typeface="Arial" pitchFamily="34" charset="0"/>
                <a:cs typeface="Arial" pitchFamily="34" charset="0"/>
              </a:rPr>
              <a:t>Раздел 2.	</a:t>
            </a:r>
            <a:r>
              <a:rPr lang="ru-RU" spc="-50" dirty="0">
                <a:solidFill>
                  <a:srgbClr val="3D3D66"/>
                </a:solidFill>
                <a:latin typeface="Arial" pitchFamily="34" charset="0"/>
                <a:cs typeface="Arial" pitchFamily="34" charset="0"/>
              </a:rPr>
              <a:t>Стабильные положительные результаты освоения обучающимися образовательных программ по итогам мониторинга системы образования, проводимого в порядке, установленном постановлением Правительства РФ от 05.08.2013 г. №662</a:t>
            </a:r>
            <a:endParaRPr lang="ru-RU" sz="2000" spc="-50" dirty="0">
              <a:solidFill>
                <a:srgbClr val="3D3D66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 defTabSz="91440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spc="-50" dirty="0">
                <a:solidFill>
                  <a:srgbClr val="95BA59"/>
                </a:solidFill>
                <a:latin typeface="Arial" pitchFamily="34" charset="0"/>
                <a:cs typeface="Arial" pitchFamily="34" charset="0"/>
              </a:rPr>
              <a:t>Раздел 3.</a:t>
            </a:r>
            <a:r>
              <a:rPr lang="ru-RU" sz="20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pc="-50" dirty="0">
                <a:solidFill>
                  <a:srgbClr val="3D3D66"/>
                </a:solidFill>
                <a:latin typeface="Arial" pitchFamily="34" charset="0"/>
                <a:cs typeface="Arial" pitchFamily="34" charset="0"/>
              </a:rPr>
              <a:t>Выявление развития у обучающихся способностей к научной (интеллектуальной), творческой, физкультурно-спортивной деятельности</a:t>
            </a:r>
            <a:endParaRPr lang="ru-RU" sz="2000" spc="-50" dirty="0">
              <a:solidFill>
                <a:srgbClr val="3D3D66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 defTabSz="91440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spc="-50" dirty="0">
                <a:solidFill>
                  <a:srgbClr val="95BA59"/>
                </a:solidFill>
                <a:latin typeface="Arial" pitchFamily="34" charset="0"/>
                <a:cs typeface="Arial" pitchFamily="34" charset="0"/>
              </a:rPr>
              <a:t>Раздел 4.	</a:t>
            </a:r>
            <a:r>
              <a:rPr lang="ru-RU" spc="-50" dirty="0">
                <a:solidFill>
                  <a:srgbClr val="3D3D66"/>
                </a:solidFill>
                <a:latin typeface="Arial" pitchFamily="34" charset="0"/>
                <a:cs typeface="Arial" pitchFamily="34" charset="0"/>
              </a:rPr>
              <a:t>Личный вклад в повышение качества образования, совершенствование методов обучения и воспитания, транслирование в педагогических коллективах опыта практических результатов своей профессиональной деятельности, активное участие в работе методических объединений педагогических работников организации</a:t>
            </a:r>
            <a:endParaRPr lang="ru-RU" sz="1600" b="1" spc="-50" dirty="0">
              <a:solidFill>
                <a:srgbClr val="3D3D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9524" y="933879"/>
            <a:ext cx="8744950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390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8415" y="2377177"/>
            <a:ext cx="6607539" cy="3714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1598"/>
            <a:ext cx="914399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РАЗДЕЛ 4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9524" y="933879"/>
            <a:ext cx="8744950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198261" y="1302328"/>
            <a:ext cx="8715436" cy="1074849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defTabSz="914400">
              <a:lnSpc>
                <a:spcPct val="85000"/>
              </a:lnSpc>
              <a:spcBef>
                <a:spcPct val="0"/>
              </a:spcBef>
              <a:defRPr/>
            </a:pPr>
            <a:r>
              <a:rPr lang="ru-RU" altLang="ru-RU" sz="2000" b="1" dirty="0">
                <a:solidFill>
                  <a:srgbClr val="3D3D66"/>
                </a:solidFill>
                <a:latin typeface="Arial" pitchFamily="34" charset="0"/>
                <a:ea typeface="+mj-ea"/>
                <a:cs typeface="Arial" pitchFamily="34" charset="0"/>
              </a:rPr>
              <a:t>Участие в конкурсе</a:t>
            </a:r>
            <a:br>
              <a:rPr lang="ru-RU" altLang="ru-RU" sz="2000" b="1" dirty="0">
                <a:solidFill>
                  <a:srgbClr val="3D3D66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altLang="ru-RU" sz="2000" b="1" dirty="0">
                <a:solidFill>
                  <a:srgbClr val="3D3D66"/>
                </a:solidFill>
                <a:latin typeface="Arial" pitchFamily="34" charset="0"/>
                <a:ea typeface="+mj-ea"/>
                <a:cs typeface="Arial" pitchFamily="34" charset="0"/>
              </a:rPr>
              <a:t>«Лучший электронный образовательный ресурс</a:t>
            </a:r>
            <a:br>
              <a:rPr lang="ru-RU" altLang="ru-RU" sz="2000" b="1" dirty="0">
                <a:solidFill>
                  <a:srgbClr val="3D3D66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altLang="ru-RU" sz="2000" b="1" dirty="0">
                <a:solidFill>
                  <a:srgbClr val="3D3D66"/>
                </a:solidFill>
                <a:latin typeface="Arial" pitchFamily="34" charset="0"/>
                <a:ea typeface="+mj-ea"/>
                <a:cs typeface="Arial" pitchFamily="34" charset="0"/>
              </a:rPr>
              <a:t>для профессиональных образовательный организаций»</a:t>
            </a:r>
            <a:endParaRPr kumimoji="0" lang="ru-RU" sz="2400" b="1" i="0" u="none" strike="noStrike" kern="1200" cap="none" spc="-50" normalizeH="0" baseline="0" noProof="0" dirty="0">
              <a:ln>
                <a:noFill/>
              </a:ln>
              <a:solidFill>
                <a:srgbClr val="3D3D66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074" name="Picture 2" descr="C:\Users\PREPOD\Documents\000\Cloud Mail.Ru\работа\003 методика\аттестация\доки\мал\ПК_Новокузнецка_Прокофьев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73572">
            <a:off x="4442299" y="2585616"/>
            <a:ext cx="4399943" cy="3107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30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794" y="1080361"/>
            <a:ext cx="86211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95B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Ф.И.О.</a:t>
            </a:r>
            <a:r>
              <a:rPr lang="ru-RU" sz="2000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Прокофьев Алексей Николаевич.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95B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рождения:</a:t>
            </a:r>
            <a:r>
              <a:rPr lang="ru-RU" sz="2000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14.08.1979 г.</a:t>
            </a:r>
          </a:p>
          <a:p>
            <a:pPr lvl="0">
              <a:lnSpc>
                <a:spcPct val="150000"/>
              </a:lnSpc>
            </a:pPr>
            <a:r>
              <a:rPr lang="ru-RU" sz="2000" dirty="0">
                <a:solidFill>
                  <a:srgbClr val="95BA59"/>
                </a:solidFill>
                <a:latin typeface="Arial" pitchFamily="34" charset="0"/>
                <a:cs typeface="Arial" pitchFamily="34" charset="0"/>
              </a:rPr>
              <a:t>Приказ о назначении на должность:</a:t>
            </a:r>
            <a:r>
              <a:rPr lang="ru-RU" sz="2000" dirty="0">
                <a:solidFill>
                  <a:srgbClr val="3D3D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>
                <a:solidFill>
                  <a:srgbClr val="3D3D66"/>
                </a:solidFill>
                <a:latin typeface="Arial" pitchFamily="34" charset="0"/>
                <a:cs typeface="Arial" pitchFamily="34" charset="0"/>
              </a:rPr>
              <a:t>№ 155-к от 03.10.2016 г.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95B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Квалификационная категория</a:t>
            </a:r>
            <a:r>
              <a:rPr lang="ru-RU" sz="2000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без категории.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95B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Преподаватель дисциплины: </a:t>
            </a:r>
            <a:r>
              <a:rPr lang="ru-RU" sz="2000" dirty="0">
                <a:solidFill>
                  <a:srgbClr val="3D3D66"/>
                </a:solidFill>
                <a:latin typeface="Arial" pitchFamily="34" charset="0"/>
                <a:cs typeface="Arial" pitchFamily="34" charset="0"/>
              </a:rPr>
              <a:t>Введение в специальность, Организация</a:t>
            </a:r>
            <a:r>
              <a:rPr lang="ru-RU" sz="2000" dirty="0"/>
              <a:t>  </a:t>
            </a:r>
            <a:r>
              <a:rPr lang="ru-RU" sz="2000" dirty="0">
                <a:solidFill>
                  <a:srgbClr val="3D3D66"/>
                </a:solidFill>
                <a:latin typeface="Arial" pitchFamily="34" charset="0"/>
                <a:cs typeface="Arial" pitchFamily="34" charset="0"/>
              </a:rPr>
              <a:t>туристской индустрии, МДК.03.02  Маркетинговые технологии в туризме, МДК.03.03 Предоставление рекламных услуг в</a:t>
            </a:r>
            <a:r>
              <a:rPr lang="ru-RU" sz="2000" dirty="0"/>
              <a:t>   </a:t>
            </a:r>
            <a:r>
              <a:rPr lang="ru-RU" sz="2000" dirty="0">
                <a:solidFill>
                  <a:srgbClr val="3D3D66"/>
                </a:solidFill>
                <a:latin typeface="Arial" pitchFamily="34" charset="0"/>
                <a:cs typeface="Arial" pitchFamily="34" charset="0"/>
              </a:rPr>
              <a:t>туризме, МДК04.01 Управление деятельностью функционального подразделения.</a:t>
            </a:r>
            <a:endParaRPr lang="ru-RU" sz="2000" i="1" dirty="0">
              <a:solidFill>
                <a:srgbClr val="3D3D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95BA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Стаж работы:</a:t>
            </a:r>
            <a:r>
              <a:rPr lang="ru-RU" sz="2000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общий –  17</a:t>
            </a:r>
            <a:r>
              <a:rPr lang="ru-RU" sz="2000" i="1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лет, </a:t>
            </a:r>
            <a:r>
              <a:rPr lang="ru-RU" sz="2000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педагогической работы – </a:t>
            </a:r>
            <a:r>
              <a:rPr lang="ru-RU" sz="2000" i="1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года,</a:t>
            </a:r>
            <a:r>
              <a:rPr lang="ru-RU" sz="2000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000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spc="-50" dirty="0">
                <a:solidFill>
                  <a:srgbClr val="3D3D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данной должности – 1 год  6 мес., в данной организации – 1 год  6 мес.</a:t>
            </a:r>
            <a:endParaRPr lang="ru-RU" sz="2000" i="1" spc="-50" dirty="0">
              <a:solidFill>
                <a:srgbClr val="3D3D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61598"/>
            <a:ext cx="914399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Визитная карточка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9524" y="933879"/>
            <a:ext cx="8744950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622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1598"/>
            <a:ext cx="914399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Образование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9524" y="933879"/>
            <a:ext cx="8744950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Users\PREPOD\Documents\000\Cloud Mail.Ru\работа\003 методика\аттестация\доки\дипл1-1м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00000">
            <a:off x="2870761" y="1457654"/>
            <a:ext cx="5842907" cy="426864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PREPOD\Documents\000\Cloud Mail.Ru\работа\003 методика\аттестация\доки\мал\дипл1-3м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80000">
            <a:off x="2279883" y="1382444"/>
            <a:ext cx="3236912" cy="445611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PREPOD\Documents\000\Cloud Mail.Ru\работа\003 методика\аттестация\доки\мал\дипл1-2м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360000">
            <a:off x="567828" y="1453729"/>
            <a:ext cx="3159741" cy="44568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378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1598"/>
            <a:ext cx="914399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Образование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9524" y="933879"/>
            <a:ext cx="8744950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PREPOD\Documents\000\Cloud Mail.Ru\работа\003 методика\аттестация\доки\мал\дипл2-1м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300000">
            <a:off x="431346" y="1449244"/>
            <a:ext cx="5894387" cy="432276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REPOD\Documents\000\Cloud Mail.Ru\работа\003 методика\аттестация\доки\мал\дипл2-3м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81552">
            <a:off x="5465991" y="1420251"/>
            <a:ext cx="3236913" cy="454183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REPOD\Documents\000\Cloud Mail.Ru\работа\003 методика\аттестация\доки\мал\дипл2-2м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0000">
            <a:off x="3343680" y="1336582"/>
            <a:ext cx="3236912" cy="449897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232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1598"/>
            <a:ext cx="9143999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Повышение</a:t>
            </a: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квалификации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9524" y="933879"/>
            <a:ext cx="8744950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762231"/>
              </p:ext>
            </p:extLst>
          </p:nvPr>
        </p:nvGraphicFramePr>
        <p:xfrm>
          <a:off x="199523" y="1353099"/>
          <a:ext cx="8744952" cy="4686663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1108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3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2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0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689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91442" marR="91442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</a:t>
                      </a:r>
                      <a:r>
                        <a:rPr lang="ru-RU" sz="1800" b="1" baseline="0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документа</a:t>
                      </a:r>
                    </a:p>
                    <a:p>
                      <a:pPr algn="ctr"/>
                      <a:r>
                        <a:rPr lang="ru-RU" sz="1800" b="1" baseline="0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(количество часов)</a:t>
                      </a:r>
                      <a:endParaRPr lang="ru-RU" sz="1800" b="1" dirty="0">
                        <a:solidFill>
                          <a:srgbClr val="3D3D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Тема</a:t>
                      </a:r>
                    </a:p>
                  </a:txBody>
                  <a:tcPr marL="91442" marR="91442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Название учреждения</a:t>
                      </a:r>
                    </a:p>
                  </a:txBody>
                  <a:tcPr marL="91442" marR="91442" marT="45723" marB="4572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10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r>
                        <a:rPr lang="ru-RU" sz="1600" b="1" baseline="0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1" baseline="0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600" b="1" dirty="0">
                        <a:solidFill>
                          <a:srgbClr val="3D3D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Удостоверение</a:t>
                      </a:r>
                    </a:p>
                    <a:p>
                      <a:pPr algn="ctr"/>
                      <a:r>
                        <a:rPr lang="ru-RU" sz="16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6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72часа</a:t>
                      </a:r>
                      <a:r>
                        <a:rPr lang="ru-RU" sz="16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1442" marR="91442" marT="45723" marB="4572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Инновационные технологии в сопровождении</a:t>
                      </a:r>
                      <a:r>
                        <a:rPr lang="ru-RU" sz="1600" b="1" baseline="0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 лиц с ОВЗ в специальном и инклюзивном образовательном пространстве</a:t>
                      </a:r>
                      <a:endParaRPr lang="ru-RU" sz="1600" b="1" kern="1200" dirty="0">
                        <a:solidFill>
                          <a:srgbClr val="3D3D66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2" marR="91442" marT="45723" marB="4572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ЧУДПО СИПППИСР,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г.</a:t>
                      </a:r>
                      <a:r>
                        <a:rPr lang="ru-RU" sz="1600" b="1" baseline="0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 Новосибирск</a:t>
                      </a:r>
                      <a:endParaRPr lang="ru-RU" sz="1600" b="1" dirty="0">
                        <a:solidFill>
                          <a:srgbClr val="3D3D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23" marB="4572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75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D3D66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</a:t>
                      </a:r>
                    </a:p>
                    <a:p>
                      <a:pPr algn="ctr"/>
                      <a:endParaRPr lang="ru-RU" sz="1600" b="1" dirty="0">
                        <a:solidFill>
                          <a:srgbClr val="3D3D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Удостоверение</a:t>
                      </a:r>
                      <a:endParaRPr lang="en-US" sz="1600" b="1" dirty="0">
                        <a:solidFill>
                          <a:srgbClr val="3D3D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(108 часов)</a:t>
                      </a:r>
                    </a:p>
                  </a:txBody>
                  <a:tcPr marL="91442" marR="91442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Особенности рекламной деятельности </a:t>
                      </a:r>
                      <a:r>
                        <a:rPr lang="ru-RU" sz="1600" b="1" dirty="0" err="1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турпредприятий</a:t>
                      </a:r>
                      <a:endParaRPr lang="ru-RU" sz="1600" b="1" dirty="0">
                        <a:solidFill>
                          <a:srgbClr val="3D3D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23" marB="457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ООО </a:t>
                      </a: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D3D66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D3D66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Tour 4 kids</a:t>
                      </a: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D3D66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D3D66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г. Санкт-Петербург</a:t>
                      </a:r>
                      <a:endParaRPr lang="ru-RU" sz="1600" b="1" kern="1200" dirty="0">
                        <a:solidFill>
                          <a:srgbClr val="3D3D66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42" marR="91442"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157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Июнь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D3D66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</a:t>
                      </a:r>
                    </a:p>
                    <a:p>
                      <a:pPr algn="ctr"/>
                      <a:endParaRPr lang="ru-RU" sz="1600" b="1" dirty="0">
                        <a:solidFill>
                          <a:srgbClr val="3D3D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Удостоверение</a:t>
                      </a:r>
                      <a:endParaRPr lang="en-US" sz="1600" b="1" dirty="0">
                        <a:solidFill>
                          <a:srgbClr val="3D3D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600" b="1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(72 часа)</a:t>
                      </a:r>
                    </a:p>
                  </a:txBody>
                  <a:tcPr marL="91442" marR="91442" marT="45723" marB="4572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Стажировка в турагентстве</a:t>
                      </a:r>
                      <a:r>
                        <a:rPr lang="ru-RU" sz="1600" b="1" kern="1200" baseline="0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ООО «</a:t>
                      </a:r>
                      <a:r>
                        <a:rPr lang="en-US" sz="1600" b="1" kern="1200" baseline="0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Tour 4 kids</a:t>
                      </a:r>
                      <a:r>
                        <a:rPr lang="ru-RU" sz="1600" b="1" kern="1200" baseline="0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 в должности менеджера по туризму </a:t>
                      </a:r>
                      <a:endParaRPr lang="ru-RU" sz="1600" b="1" dirty="0">
                        <a:solidFill>
                          <a:srgbClr val="3D3D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23" marB="457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rgbClr val="3D3D66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ООО </a:t>
                      </a: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D3D66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D3D66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Tour 4 kids</a:t>
                      </a: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D3D66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D3D66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г. Санкт-Петербург</a:t>
                      </a:r>
                      <a:endParaRPr lang="ru-RU" sz="1600" b="1" kern="1200" dirty="0">
                        <a:solidFill>
                          <a:srgbClr val="3D3D66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rgbClr val="3D3D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2" marR="91442" marT="45723" marB="4572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302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1598"/>
            <a:ext cx="9143999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Повышение</a:t>
            </a:r>
            <a:r>
              <a:rPr lang="ru-RU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квалификации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9524" y="933879"/>
            <a:ext cx="8744950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PREPOD\Documents\000\Cloud Mail.Ru\работа\003 методика\аттестация\доки\мал\удостов пов кв м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300000">
            <a:off x="465888" y="1522573"/>
            <a:ext cx="6013273" cy="42641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PREPOD\Documents\000\Cloud Mail.Ru\работа\003 методика\аттестация\доки\мал\стаж1м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0000">
            <a:off x="2718538" y="1306408"/>
            <a:ext cx="3242462" cy="465246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PREPOD\Documents\000\Cloud Mail.Ru\работа\003 методика\аттестация\доки\мал\стаж2м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60000">
            <a:off x="5331389" y="1381589"/>
            <a:ext cx="3242462" cy="460857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429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1598"/>
            <a:ext cx="914399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РАЗДЕЛ 1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9524" y="933879"/>
            <a:ext cx="8744950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99524" y="1688156"/>
            <a:ext cx="8744950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0"/>
                <a:solidFill>
                  <a:srgbClr val="3D3D66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СТАБИЛЬНЫЕ ПОЛОЖИТЕЛЬНЫЕ РЕЗУЛЬТАТЫ ОСВОЕНИЯ ОБУЧАЮЩИМИСЯ ОБРАЗОВАТЕЛЬНЫХ ПРОГРАММ</a:t>
            </a:r>
            <a:br>
              <a:rPr lang="ru-RU" sz="2800" b="1" dirty="0">
                <a:ln w="0"/>
                <a:solidFill>
                  <a:srgbClr val="3D3D66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ln w="0"/>
                <a:solidFill>
                  <a:srgbClr val="3D3D66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ИТОГАМ МОНИТОРИНГОВ, </a:t>
            </a:r>
            <a:br>
              <a:rPr lang="ru-RU" sz="2800" b="1" dirty="0">
                <a:ln w="0"/>
                <a:solidFill>
                  <a:srgbClr val="3D3D66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ln w="0"/>
                <a:solidFill>
                  <a:srgbClr val="3D3D66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ПРОВОДИМЫХ ОРГАНИЗАЦИЕЙ</a:t>
            </a:r>
            <a:endParaRPr lang="ru-RU" sz="3200" b="1" dirty="0">
              <a:ln w="0"/>
              <a:solidFill>
                <a:srgbClr val="3D3D66"/>
              </a:solidFill>
              <a:effectLst>
                <a:reflection blurRad="6350" stA="53000" endA="300" endPos="35500" dir="5400000" sy="-9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200" b="1" dirty="0">
              <a:ln w="0"/>
              <a:solidFill>
                <a:srgbClr val="3D3D66"/>
              </a:solidFill>
              <a:effectLst>
                <a:reflection blurRad="6350" stA="53000" endA="300" endPos="35500" dir="5400000" sy="-9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ln w="0"/>
                <a:solidFill>
                  <a:srgbClr val="3D3D66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(сравнительный анализ успеваемости</a:t>
            </a:r>
            <a:br>
              <a:rPr lang="ru-RU" sz="2800" b="1" dirty="0">
                <a:ln w="0"/>
                <a:solidFill>
                  <a:srgbClr val="3D3D66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ln w="0"/>
                <a:solidFill>
                  <a:srgbClr val="3D3D66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итогам промежуточной аттестации)</a:t>
            </a:r>
          </a:p>
        </p:txBody>
      </p:sp>
    </p:spTree>
    <p:extLst>
      <p:ext uri="{BB962C8B-B14F-4D97-AF65-F5344CB8AC3E}">
        <p14:creationId xmlns:p14="http://schemas.microsoft.com/office/powerpoint/2010/main" val="3568923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81863" y="6402934"/>
            <a:ext cx="78027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161598"/>
            <a:ext cx="914399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РАЗДЕЛ 1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9524" y="933879"/>
            <a:ext cx="8744950" cy="0"/>
          </a:xfrm>
          <a:prstGeom prst="line">
            <a:avLst/>
          </a:prstGeom>
          <a:ln w="38100" cmpd="thinThick">
            <a:solidFill>
              <a:srgbClr val="3D3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198261" y="1302329"/>
            <a:ext cx="8715436" cy="4953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 defTabSz="914400">
              <a:lnSpc>
                <a:spcPct val="85000"/>
              </a:lnSpc>
              <a:spcBef>
                <a:spcPct val="0"/>
              </a:spcBef>
              <a:defRPr/>
            </a:pPr>
            <a:r>
              <a:rPr lang="ru-RU" altLang="ru-RU" sz="2000" b="1" dirty="0">
                <a:solidFill>
                  <a:srgbClr val="3D3D66"/>
                </a:solidFill>
                <a:latin typeface="Arial" pitchFamily="34" charset="0"/>
                <a:ea typeface="+mj-ea"/>
                <a:cs typeface="Arial" pitchFamily="34" charset="0"/>
              </a:rPr>
              <a:t>ОП.01. Организация туристской индустрии</a:t>
            </a:r>
            <a:endParaRPr lang="ru-RU" sz="2000" b="1" dirty="0">
              <a:solidFill>
                <a:srgbClr val="3D3D66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lvl="0" algn="just" defTabSz="914400">
              <a:lnSpc>
                <a:spcPct val="85000"/>
              </a:lnSpc>
              <a:spcBef>
                <a:spcPct val="0"/>
              </a:spcBef>
              <a:defRPr/>
            </a:pPr>
            <a:endParaRPr kumimoji="0" lang="ru-RU" sz="2400" b="1" i="0" u="none" strike="noStrike" kern="1200" cap="none" spc="-50" normalizeH="0" baseline="0" noProof="0" dirty="0">
              <a:ln>
                <a:noFill/>
              </a:ln>
              <a:solidFill>
                <a:srgbClr val="3D3D66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482638"/>
              </p:ext>
            </p:extLst>
          </p:nvPr>
        </p:nvGraphicFramePr>
        <p:xfrm>
          <a:off x="199524" y="1959428"/>
          <a:ext cx="8756537" cy="3962401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401505">
                  <a:extLst>
                    <a:ext uri="{9D8B030D-6E8A-4147-A177-3AD203B41FA5}">
                      <a16:colId xmlns:a16="http://schemas.microsoft.com/office/drawing/2014/main" val="789929459"/>
                    </a:ext>
                  </a:extLst>
                </a:gridCol>
                <a:gridCol w="4355032">
                  <a:extLst>
                    <a:ext uri="{9D8B030D-6E8A-4147-A177-3AD203B41FA5}">
                      <a16:colId xmlns:a16="http://schemas.microsoft.com/office/drawing/2014/main" val="659176846"/>
                    </a:ext>
                  </a:extLst>
                </a:gridCol>
              </a:tblGrid>
              <a:tr h="77982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4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2017-2018 уч.</a:t>
                      </a:r>
                      <a:r>
                        <a:rPr lang="ru-RU" sz="2400" baseline="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год, группы</a:t>
                      </a:r>
                      <a:endParaRPr lang="ru-RU" sz="2400" dirty="0">
                        <a:solidFill>
                          <a:srgbClr val="3D3D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A537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A5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055225"/>
                  </a:ext>
                </a:extLst>
              </a:tr>
              <a:tr h="7441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0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</a:t>
                      </a:r>
                      <a:r>
                        <a:rPr lang="ru-RU" sz="2000" baseline="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15-09</a:t>
                      </a:r>
                      <a:endParaRPr lang="ru-RU" sz="2000" dirty="0">
                        <a:solidFill>
                          <a:srgbClr val="3D3D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0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Т16-13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139109"/>
                  </a:ext>
                </a:extLst>
              </a:tr>
              <a:tr h="10740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D3D66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обучающихся 24</a:t>
                      </a:r>
                      <a:endParaRPr lang="ru-RU" sz="2000" dirty="0">
                        <a:solidFill>
                          <a:srgbClr val="3D3D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0E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обучающихся 23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125691"/>
                  </a:ext>
                </a:extLst>
              </a:tr>
              <a:tr h="79828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000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студентов, освоивших курс на «4»  и «5»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0E8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275642"/>
                  </a:ext>
                </a:extLst>
              </a:tr>
              <a:tr h="566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000" b="1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r>
                        <a:rPr lang="ru-RU" sz="2000" b="1" dirty="0">
                          <a:solidFill>
                            <a:srgbClr val="3D3D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E1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90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24363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3408</TotalTime>
  <Words>502</Words>
  <Application>Microsoft Office PowerPoint</Application>
  <PresentationFormat>Экран (4:3)</PresentationFormat>
  <Paragraphs>146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КН</cp:lastModifiedBy>
  <cp:revision>218</cp:revision>
  <dcterms:created xsi:type="dcterms:W3CDTF">2017-10-14T04:08:25Z</dcterms:created>
  <dcterms:modified xsi:type="dcterms:W3CDTF">2018-05-14T07:07:42Z</dcterms:modified>
</cp:coreProperties>
</file>