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7" r:id="rId2"/>
    <p:sldId id="285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4" r:id="rId16"/>
    <p:sldId id="275" r:id="rId17"/>
    <p:sldId id="276" r:id="rId18"/>
    <p:sldId id="277" r:id="rId19"/>
    <p:sldId id="282" r:id="rId20"/>
    <p:sldId id="278" r:id="rId21"/>
    <p:sldId id="283" r:id="rId22"/>
    <p:sldId id="281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D66"/>
    <a:srgbClr val="95BA59"/>
    <a:srgbClr val="B7B7C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0311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2456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446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945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1148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519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4147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4502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389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358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8963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9064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%20and%20Settings\Admin\&#1056;&#1072;&#1073;&#1086;&#1095;&#1080;&#1081;%20&#1089;&#1090;&#1086;&#1083;\media\image4.jpe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66257" y="405710"/>
            <a:ext cx="8728357" cy="1371599"/>
            <a:chOff x="166255" y="405708"/>
            <a:chExt cx="8728357" cy="137159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013" y="405708"/>
              <a:ext cx="1371599" cy="1371599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166255" y="696941"/>
              <a:ext cx="7273635" cy="6848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400" dirty="0">
                  <a:ln w="0"/>
                  <a:solidFill>
                    <a:srgbClr val="3D3D66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ГОСУДАРСТВЕННОЕ ПРОФЕССИОНАЛЬНОЕ ОБРАЗОВАТЕЛЬНОЕ УЧРЕЖДЕНИЕ</a:t>
              </a:r>
              <a:r>
                <a:rPr lang="ru-RU" dirty="0">
                  <a:ln w="0"/>
                  <a:solidFill>
                    <a:srgbClr val="3D3D66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sz="2050" dirty="0">
                  <a:ln w="0"/>
                  <a:solidFill>
                    <a:srgbClr val="3D3D66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«ПРОФЕССИОНАЛЬНЫЙ КОЛЛЕДЖ г. НОВОКУЗНЕЦКА»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36416" y="2452256"/>
            <a:ext cx="2160000" cy="2880000"/>
            <a:chOff x="602671" y="2265219"/>
            <a:chExt cx="2160000" cy="2880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02671" y="2265219"/>
              <a:ext cx="2160000" cy="288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" name="Улыбающееся лицо 7"/>
            <p:cNvSpPr/>
            <p:nvPr/>
          </p:nvSpPr>
          <p:spPr>
            <a:xfrm>
              <a:off x="1189103" y="2718083"/>
              <a:ext cx="987136" cy="987136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0666" y="4318096"/>
              <a:ext cx="9040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фото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82850" y="1939368"/>
            <a:ext cx="50259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spc="300" dirty="0">
                <a:ln w="9525">
                  <a:solidFill>
                    <a:schemeClr val="accent1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95BA59"/>
                    </a:gs>
                    <a:gs pos="50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АТТЕСТАЦИОННЫЙ ПОТРФОЛИО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06101" y="3344787"/>
            <a:ext cx="197946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преподавателя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382513" y="3792003"/>
            <a:ext cx="46313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err="1" smtClean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Волшиной</a:t>
            </a:r>
            <a:r>
              <a:rPr lang="ru-RU" sz="3200" dirty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Ларисы Альбертовны</a:t>
            </a:r>
            <a:endParaRPr lang="ru-RU" sz="3200" dirty="0">
              <a:ln w="0"/>
              <a:solidFill>
                <a:srgbClr val="3D3D66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6402" y="5424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387261" y="5077996"/>
            <a:ext cx="49038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претендующего </a:t>
            </a:r>
            <a:r>
              <a:rPr lang="ru-RU" sz="2000" dirty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 smtClean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установление</a:t>
            </a:r>
            <a:r>
              <a:rPr lang="ru-RU" sz="2000" dirty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высшей </a:t>
            </a:r>
            <a:r>
              <a:rPr lang="ru-RU" sz="2000" dirty="0">
                <a:ln w="0"/>
                <a:solidFill>
                  <a:srgbClr val="3D3D66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квалификационной категории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181863" y="6402934"/>
            <a:ext cx="7802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95663" y="1517073"/>
            <a:ext cx="6993082" cy="0"/>
          </a:xfrm>
          <a:prstGeom prst="line">
            <a:avLst/>
          </a:prstGeom>
          <a:ln w="38100" cmpd="thinThick">
            <a:solidFill>
              <a:srgbClr val="3D3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95663" y="613064"/>
            <a:ext cx="6993082" cy="0"/>
          </a:xfrm>
          <a:prstGeom prst="line">
            <a:avLst/>
          </a:prstGeom>
          <a:ln w="38100" cmpd="thickThin">
            <a:solidFill>
              <a:srgbClr val="3D3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SAM_0347.JPG"/>
          <p:cNvPicPr>
            <a:picLocks noChangeAspect="1"/>
          </p:cNvPicPr>
          <p:nvPr/>
        </p:nvPicPr>
        <p:blipFill>
          <a:blip r:embed="rId3"/>
          <a:srcRect t="1088" b="2412"/>
          <a:stretch>
            <a:fillRect/>
          </a:stretch>
        </p:blipFill>
        <p:spPr>
          <a:xfrm>
            <a:off x="328168" y="2443439"/>
            <a:ext cx="2379863" cy="2884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41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28600"/>
            <a:ext cx="9144000" cy="9762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95BA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Раздел 2. </a:t>
            </a:r>
            <a:r>
              <a:rPr kumimoji="0" lang="ru-RU" sz="2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Достижение обучающимися положительных результатов освоения образовательных программ по итогам мониторинга системы образования, проводимого в порядке, установленном постановлением Правительства Российской Федерации от 5 августа 2013 г. № 662</a:t>
            </a:r>
            <a:endParaRPr kumimoji="0" lang="ru-RU" sz="2000" b="1" i="0" u="none" strike="noStrike" kern="1200" cap="none" spc="-50" normalizeH="0" baseline="0" noProof="0" dirty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Рисунок 2" descr="D:\Documents and Settings\Admin\Рабочий стол\media\image4.jpeg"/>
          <p:cNvPicPr/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714348" y="1428736"/>
            <a:ext cx="771530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95BA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Раздел 3.</a:t>
            </a:r>
            <a:r>
              <a:rPr kumimoji="0" lang="ru-RU" sz="20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2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Выявление и развитие способностей обучающихся к научной (интеллектуальной), творческой, физкультурно-спортивной деятельности, а также их участия в олимпиадах, конкурсах, фестивалях, соревнованиях</a:t>
            </a:r>
            <a:endParaRPr kumimoji="0" lang="ru-RU" sz="2000" b="0" i="0" u="none" strike="noStrike" kern="1200" cap="none" spc="-50" normalizeH="0" baseline="0" noProof="0" dirty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Содержимое 3" descr="Овсяннико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08" y="1212723"/>
            <a:ext cx="3645610" cy="5097974"/>
          </a:xfrm>
          <a:prstGeom prst="rect">
            <a:avLst/>
          </a:prstGeom>
        </p:spPr>
      </p:pic>
      <p:pic>
        <p:nvPicPr>
          <p:cNvPr id="4" name="Picture 2" descr="image1"/>
          <p:cNvPicPr>
            <a:picLocks noChangeAspect="1" noChangeArrowheads="1"/>
          </p:cNvPicPr>
          <p:nvPr/>
        </p:nvPicPr>
        <p:blipFill>
          <a:blip r:embed="rId3"/>
          <a:srcRect t="2638" r="2899" b="2434"/>
          <a:stretch>
            <a:fillRect/>
          </a:stretch>
        </p:blipFill>
        <p:spPr bwMode="auto">
          <a:xfrm>
            <a:off x="4710546" y="1285624"/>
            <a:ext cx="3643745" cy="498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К_мо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795" y="2133600"/>
            <a:ext cx="2974344" cy="4184071"/>
          </a:xfrm>
          <a:prstGeom prst="rect">
            <a:avLst/>
          </a:prstGeom>
        </p:spPr>
      </p:pic>
      <p:pic>
        <p:nvPicPr>
          <p:cNvPr id="4" name="Содержимое 3" descr="молодеж и нау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193" y="374071"/>
            <a:ext cx="2598607" cy="3683375"/>
          </a:xfrm>
          <a:prstGeom prst="rect">
            <a:avLst/>
          </a:prstGeom>
        </p:spPr>
      </p:pic>
      <p:pic>
        <p:nvPicPr>
          <p:cNvPr id="2" name="Picture 3" descr="image1"/>
          <p:cNvPicPr>
            <a:picLocks noChangeAspect="1" noChangeArrowheads="1"/>
          </p:cNvPicPr>
          <p:nvPr/>
        </p:nvPicPr>
        <p:blipFill>
          <a:blip r:embed="rId4"/>
          <a:srcRect l="2941" r="2941"/>
          <a:stretch>
            <a:fillRect/>
          </a:stretch>
        </p:blipFill>
        <p:spPr bwMode="auto">
          <a:xfrm>
            <a:off x="2301289" y="2385032"/>
            <a:ext cx="2541492" cy="393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Баранов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47" y="249382"/>
            <a:ext cx="2694318" cy="3920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1"/>
            <a:ext cx="9144000" cy="128367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95BA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Раздел 4. </a:t>
            </a:r>
            <a:r>
              <a:rPr kumimoji="0" lang="ru-RU" sz="2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  <a:endParaRPr kumimoji="0" lang="ru-RU" sz="2000" b="0" i="0" u="none" strike="noStrike" kern="1200" cap="none" spc="-50" normalizeH="0" baseline="0" noProof="0" dirty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2879" y="4232987"/>
            <a:ext cx="3916681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1" u="none" strike="noStrike" cap="none" normalizeH="0" baseline="0" dirty="0" smtClean="0">
                <a:ln>
                  <a:noFill/>
                </a:ln>
                <a:solidFill>
                  <a:srgbClr val="00000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Использую технологию дистанционного обучения при работе с обучающимися -инвалидами ограниченными  в передвижении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3RElQUYDdM.jpg"/>
          <p:cNvPicPr>
            <a:picLocks noChangeAspect="1"/>
          </p:cNvPicPr>
          <p:nvPr/>
        </p:nvPicPr>
        <p:blipFill>
          <a:blip r:embed="rId2"/>
          <a:srcRect l="14808"/>
          <a:stretch>
            <a:fillRect/>
          </a:stretch>
        </p:blipFill>
        <p:spPr>
          <a:xfrm>
            <a:off x="2287517" y="1388322"/>
            <a:ext cx="3915163" cy="2585068"/>
          </a:xfrm>
          <a:prstGeom prst="rect">
            <a:avLst/>
          </a:prstGeom>
        </p:spPr>
      </p:pic>
      <p:pic>
        <p:nvPicPr>
          <p:cNvPr id="4" name="Рисунок 3" descr="p19eWR1Ie5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948" y="3654083"/>
            <a:ext cx="4720492" cy="2655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3249" t="19439" r="20150" b="5210"/>
          <a:stretch>
            <a:fillRect/>
          </a:stretch>
        </p:blipFill>
        <p:spPr bwMode="auto">
          <a:xfrm>
            <a:off x="0" y="852854"/>
            <a:ext cx="285748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25174" t="22645" r="19989" b="6413"/>
          <a:stretch>
            <a:fillRect/>
          </a:stretch>
        </p:blipFill>
        <p:spPr bwMode="auto">
          <a:xfrm>
            <a:off x="478078" y="1893625"/>
            <a:ext cx="314327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3640" y="677008"/>
            <a:ext cx="3750465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34" y="2324321"/>
            <a:ext cx="4071966" cy="325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88983" y="3077420"/>
            <a:ext cx="3929090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77627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just" defTabSz="914400">
              <a:lnSpc>
                <a:spcPct val="85000"/>
              </a:lnSpc>
              <a:spcBef>
                <a:spcPct val="0"/>
              </a:spcBef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На различных этапах урока использую интерактивную доску и образовательные ресурсы сети Интернет</a:t>
            </a:r>
          </a:p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ЕРТИФИКАТ_03.16.JPG"/>
          <p:cNvPicPr>
            <a:picLocks noChangeAspect="1"/>
          </p:cNvPicPr>
          <p:nvPr/>
        </p:nvPicPr>
        <p:blipFill>
          <a:blip r:embed="rId2"/>
          <a:srcRect l="1444" r="1808"/>
          <a:stretch>
            <a:fillRect/>
          </a:stretch>
        </p:blipFill>
        <p:spPr>
          <a:xfrm>
            <a:off x="193964" y="188386"/>
            <a:ext cx="3789174" cy="5429263"/>
          </a:xfrm>
          <a:prstGeom prst="rect">
            <a:avLst/>
          </a:prstGeom>
        </p:spPr>
      </p:pic>
      <p:pic>
        <p:nvPicPr>
          <p:cNvPr id="5" name="Рисунок 4" descr="20160329_1338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111" y="771590"/>
            <a:ext cx="2798353" cy="3731137"/>
          </a:xfrm>
          <a:prstGeom prst="rect">
            <a:avLst/>
          </a:prstGeom>
        </p:spPr>
      </p:pic>
      <p:pic>
        <p:nvPicPr>
          <p:cNvPr id="4" name="Рисунок 3" descr="20160329_1342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029" y="2641955"/>
            <a:ext cx="2611315" cy="3481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5859" t="19775" r="50781" b="12109"/>
          <a:stretch>
            <a:fillRect/>
          </a:stretch>
        </p:blipFill>
        <p:spPr bwMode="auto">
          <a:xfrm>
            <a:off x="3794209" y="1246909"/>
            <a:ext cx="4078898" cy="512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8924192" cy="100232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95BA5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8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95BA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Раздел 5. </a:t>
            </a:r>
            <a:r>
              <a:rPr kumimoji="0" lang="ru-RU" sz="8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Активное участие в работе методических объединений педагогических работников организаций, в разработке программно-методического сопровождения образовательного процесса, профессиональных конкурсах</a:t>
            </a:r>
            <a:r>
              <a:rPr kumimoji="0" lang="ru-RU" sz="8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8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8000" b="0" i="0" u="none" strike="noStrike" kern="1200" cap="none" spc="-50" normalizeH="0" baseline="0" noProof="0" dirty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5859" t="20496" r="50195" b="16776"/>
          <a:stretch>
            <a:fillRect/>
          </a:stretch>
        </p:blipFill>
        <p:spPr bwMode="auto">
          <a:xfrm>
            <a:off x="187039" y="1420525"/>
            <a:ext cx="3512125" cy="48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5705" t="17241" r="5597" b="5747"/>
          <a:stretch>
            <a:fillRect/>
          </a:stretch>
        </p:blipFill>
        <p:spPr bwMode="auto">
          <a:xfrm>
            <a:off x="207818" y="645837"/>
            <a:ext cx="6919547" cy="492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50195" t="16667" r="5748" b="6034"/>
          <a:stretch>
            <a:fillRect/>
          </a:stretch>
        </p:blipFill>
        <p:spPr bwMode="auto">
          <a:xfrm>
            <a:off x="5096342" y="1274085"/>
            <a:ext cx="3798277" cy="477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6111" t="16667" r="5457" b="5747"/>
          <a:stretch>
            <a:fillRect/>
          </a:stretch>
        </p:blipFill>
        <p:spPr bwMode="auto">
          <a:xfrm>
            <a:off x="180109" y="234461"/>
            <a:ext cx="5857884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6599" y="1020267"/>
            <a:ext cx="3413246" cy="43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4"/>
          <a:srcRect l="25420" t="15517" r="24772" b="4598"/>
          <a:stretch>
            <a:fillRect/>
          </a:stretch>
        </p:blipFill>
        <p:spPr bwMode="auto">
          <a:xfrm>
            <a:off x="5417427" y="2073306"/>
            <a:ext cx="3366354" cy="406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3339" y="2037319"/>
            <a:ext cx="2958001" cy="327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55" y="582423"/>
            <a:ext cx="3138853" cy="30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1303" y="977619"/>
            <a:ext cx="2963740" cy="11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6685" y="3357330"/>
            <a:ext cx="3042425" cy="228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трелка вправо 7"/>
          <p:cNvSpPr/>
          <p:nvPr/>
        </p:nvSpPr>
        <p:spPr>
          <a:xfrm>
            <a:off x="1907131" y="3892595"/>
            <a:ext cx="325315" cy="17584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418192" y="1746205"/>
            <a:ext cx="325315" cy="17584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5400000" flipV="1">
            <a:off x="7107581" y="2561494"/>
            <a:ext cx="325315" cy="17584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-215518" y="0"/>
            <a:ext cx="9359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Презентационные материалы по дисциплине «Математика» по всем темам программы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3709" y="251751"/>
            <a:ext cx="4807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5BA59"/>
                </a:solidFill>
                <a:latin typeface="Arial" pitchFamily="34" charset="0"/>
                <a:cs typeface="Arial" pitchFamily="34" charset="0"/>
              </a:rPr>
              <a:t>Содержание</a:t>
            </a:r>
            <a:endParaRPr lang="ru-RU" sz="4000" b="1" dirty="0">
              <a:solidFill>
                <a:srgbClr val="95BA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927" y="1066799"/>
            <a:ext cx="8575964" cy="648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Визитная карточка</a:t>
            </a:r>
          </a:p>
          <a:p>
            <a:endParaRPr lang="ru-RU" dirty="0" smtClean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ru-RU" spc="-50" dirty="0" smtClean="0">
                <a:solidFill>
                  <a:srgbClr val="95BA59"/>
                </a:solidFill>
                <a:latin typeface="Arial" pitchFamily="34" charset="0"/>
                <a:cs typeface="Arial" pitchFamily="34" charset="0"/>
              </a:rPr>
              <a:t>Раздел 1. </a:t>
            </a:r>
            <a:r>
              <a:rPr lang="ru-RU" spc="-5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Достижение обучающимися положительной динамики результатов освоения образовательных программ по итогам мониторингов, проводимых организацией</a:t>
            </a:r>
          </a:p>
          <a:p>
            <a:pPr lvl="0" algn="just" defTabSz="914400">
              <a:lnSpc>
                <a:spcPct val="85000"/>
              </a:lnSpc>
              <a:spcBef>
                <a:spcPct val="0"/>
              </a:spcBef>
              <a:defRPr/>
            </a:pPr>
            <a:endParaRPr lang="ru-RU" sz="800" spc="-50" dirty="0" smtClean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ru-RU" spc="-50" dirty="0" smtClean="0">
                <a:solidFill>
                  <a:srgbClr val="95BA59"/>
                </a:solidFill>
                <a:latin typeface="Arial" pitchFamily="34" charset="0"/>
                <a:cs typeface="Arial" pitchFamily="34" charset="0"/>
              </a:rPr>
              <a:t>Раздел 2. </a:t>
            </a:r>
            <a:r>
              <a:rPr lang="ru-RU" spc="-5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Достижение обучающимися положительных результатов освоения образовательных программ по итогам мониторинга системы образования, проводимого в порядке, установленном постановлением Правительства Российской Федерации от 5 августа 2013 г. № 662</a:t>
            </a:r>
          </a:p>
          <a:p>
            <a:pPr algn="just" defTabSz="914400">
              <a:lnSpc>
                <a:spcPct val="85000"/>
              </a:lnSpc>
              <a:spcBef>
                <a:spcPct val="0"/>
              </a:spcBef>
              <a:defRPr/>
            </a:pPr>
            <a:endParaRPr lang="ru-RU" sz="800" spc="-50" dirty="0" smtClean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ru-RU" spc="-50" dirty="0" smtClean="0">
                <a:solidFill>
                  <a:srgbClr val="95BA59"/>
                </a:solidFill>
                <a:latin typeface="Arial" pitchFamily="34" charset="0"/>
                <a:cs typeface="Arial" pitchFamily="34" charset="0"/>
              </a:rPr>
              <a:t>Раздел 3.</a:t>
            </a:r>
            <a:r>
              <a:rPr lang="ru-RU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pc="-5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Выявление и развитие способностей обучающихся к научной (интеллектуальной), творческой, физкультурно-спортивной деятельности, а также их участия в олимпиадах, конкурсах, фестивалях, соревнованиях</a:t>
            </a:r>
          </a:p>
          <a:p>
            <a:pPr lvl="0" algn="just" defTabSz="914400">
              <a:lnSpc>
                <a:spcPct val="85000"/>
              </a:lnSpc>
              <a:spcBef>
                <a:spcPct val="0"/>
              </a:spcBef>
              <a:defRPr/>
            </a:pPr>
            <a:endParaRPr lang="ru-RU" sz="800" spc="-50" dirty="0" smtClean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ru-RU" spc="-50" dirty="0" smtClean="0">
                <a:solidFill>
                  <a:srgbClr val="95BA59"/>
                </a:solidFill>
                <a:latin typeface="Arial" pitchFamily="34" charset="0"/>
                <a:cs typeface="Arial" pitchFamily="34" charset="0"/>
              </a:rPr>
              <a:t>Раздел 4. </a:t>
            </a:r>
            <a:r>
              <a:rPr lang="ru-RU" spc="-5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</a:p>
          <a:p>
            <a:pPr algn="just" defTabSz="914400">
              <a:lnSpc>
                <a:spcPct val="85000"/>
              </a:lnSpc>
              <a:spcBef>
                <a:spcPct val="0"/>
              </a:spcBef>
              <a:defRPr/>
            </a:pPr>
            <a:endParaRPr lang="ru-RU" sz="800" spc="-50" dirty="0" smtClean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ru-RU" spc="-50" dirty="0" smtClean="0">
                <a:solidFill>
                  <a:srgbClr val="95BA59"/>
                </a:solidFill>
                <a:latin typeface="Arial" pitchFamily="34" charset="0"/>
                <a:cs typeface="Arial" pitchFamily="34" charset="0"/>
              </a:rPr>
              <a:t>Раздел 5. </a:t>
            </a:r>
            <a:r>
              <a:rPr lang="ru-RU" spc="-5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Активное участие в работе методических объединений педагогических работников организаций, в разработке программно-методического сопровождения образовательного процесса, профессиональных конкурсах</a:t>
            </a:r>
            <a:br>
              <a:rPr lang="ru-RU" spc="-5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</a:br>
            <a:endParaRPr lang="ru-RU" b="1" spc="-50" dirty="0" smtClean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914400">
              <a:lnSpc>
                <a:spcPct val="85000"/>
              </a:lnSpc>
              <a:spcBef>
                <a:spcPct val="0"/>
              </a:spcBef>
              <a:defRPr/>
            </a:pPr>
            <a:endParaRPr lang="ru-RU" spc="-50" dirty="0" smtClean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85000"/>
              </a:lnSpc>
              <a:spcBef>
                <a:spcPct val="0"/>
              </a:spcBef>
              <a:defRPr/>
            </a:pPr>
            <a:endParaRPr lang="ru-RU" b="1" spc="-50" dirty="0" smtClean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914400">
              <a:lnSpc>
                <a:spcPct val="85000"/>
              </a:lnSpc>
              <a:spcBef>
                <a:spcPct val="0"/>
              </a:spcBef>
              <a:defRPr/>
            </a:pPr>
            <a:endParaRPr lang="ru-RU" b="1" spc="-50" dirty="0" smtClean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914400">
              <a:lnSpc>
                <a:spcPct val="85000"/>
              </a:lnSpc>
              <a:spcBef>
                <a:spcPct val="0"/>
              </a:spcBef>
              <a:defRPr/>
            </a:pPr>
            <a:endParaRPr lang="ru-RU" b="1" spc="-50" dirty="0">
              <a:solidFill>
                <a:srgbClr val="3D3D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3629" t="1942" r="6517" b="19974"/>
          <a:stretch>
            <a:fillRect/>
          </a:stretch>
        </p:blipFill>
        <p:spPr bwMode="auto">
          <a:xfrm>
            <a:off x="108779" y="685799"/>
            <a:ext cx="4743450" cy="371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/>
          <a:srcRect l="17477" t="1403" r="2671" b="20375"/>
          <a:stretch>
            <a:fillRect/>
          </a:stretch>
        </p:blipFill>
        <p:spPr bwMode="auto">
          <a:xfrm>
            <a:off x="4181351" y="2467277"/>
            <a:ext cx="4743450" cy="371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Разработка комплекта упражнений по математике в программе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SMART Table Toolkit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 для их выполнения студентами на  интерактивном столе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SMART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15855"/>
            <a:ext cx="2045677" cy="314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2312" y="272663"/>
            <a:ext cx="3749912" cy="269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3483" y="610332"/>
            <a:ext cx="3294772" cy="152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0082" y="2304492"/>
            <a:ext cx="3086100" cy="35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трелка вправо 9"/>
          <p:cNvSpPr/>
          <p:nvPr/>
        </p:nvSpPr>
        <p:spPr>
          <a:xfrm>
            <a:off x="1872762" y="2218860"/>
            <a:ext cx="325315" cy="17584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077158" y="988469"/>
            <a:ext cx="325315" cy="17584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8243721" y="1944436"/>
            <a:ext cx="426429" cy="17144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90945" y="46299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Размещение учебно-методических материалов на сайте колледжа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Мастер-класс на тему «Работа интерактивного стола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на Всероссийской научно-практической конференции «Профессиональное самоопределение обучающихся и рынок труда»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7mXVNKXQGbI.jpg"/>
          <p:cNvPicPr>
            <a:picLocks noChangeAspect="1"/>
          </p:cNvPicPr>
          <p:nvPr/>
        </p:nvPicPr>
        <p:blipFill>
          <a:blip r:embed="rId2"/>
          <a:srcRect l="8886" r="14661"/>
          <a:stretch>
            <a:fillRect/>
          </a:stretch>
        </p:blipFill>
        <p:spPr>
          <a:xfrm>
            <a:off x="259080" y="938433"/>
            <a:ext cx="4387362" cy="3227981"/>
          </a:xfrm>
          <a:prstGeom prst="rect">
            <a:avLst/>
          </a:prstGeom>
        </p:spPr>
      </p:pic>
      <p:pic>
        <p:nvPicPr>
          <p:cNvPr id="9" name="Рисунок 8" descr="rEC7tyPEsMw.jpg"/>
          <p:cNvPicPr>
            <a:picLocks noChangeAspect="1"/>
          </p:cNvPicPr>
          <p:nvPr/>
        </p:nvPicPr>
        <p:blipFill>
          <a:blip r:embed="rId3"/>
          <a:srcRect l="9177" r="14557"/>
          <a:stretch>
            <a:fillRect/>
          </a:stretch>
        </p:blipFill>
        <p:spPr>
          <a:xfrm>
            <a:off x="3960217" y="2554459"/>
            <a:ext cx="4863743" cy="3587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011_1503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27" y="1107831"/>
            <a:ext cx="3864219" cy="5152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Демонстрация работы интерактивного стола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региональном чемпионате в Кемеровской области конкурсов профессионального мастерства для людей с инвалидностью "АБИЛИМПИКС"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61011_1451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092" y="1142997"/>
            <a:ext cx="3824654" cy="5099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5993" y="186715"/>
            <a:ext cx="7467600" cy="6540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95BA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Визитная карточка</a:t>
            </a:r>
            <a:endParaRPr kumimoji="0" lang="ru-RU" sz="4000" b="1" i="0" u="none" strike="noStrike" kern="1200" cap="none" spc="-50" normalizeH="0" baseline="0" noProof="0" dirty="0">
              <a:ln>
                <a:noFill/>
              </a:ln>
              <a:solidFill>
                <a:srgbClr val="95BA5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ФИО: </a:t>
            </a:r>
            <a:r>
              <a:rPr kumimoji="0" lang="ru-RU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Волшина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Лариса Альбертовна;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Дата рождения: 23.03.1976;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ru-RU" sz="240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Реквизиты приказа о назначении на должность:</a:t>
            </a:r>
            <a:r>
              <a:rPr lang="en-US" sz="240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приказ №110-К от 31.08.1998;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defRPr/>
            </a:pPr>
            <a:r>
              <a:rPr lang="ru-RU" sz="240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Квалификационная категория: </a:t>
            </a:r>
            <a:r>
              <a:rPr lang="ru-RU" sz="2400" i="1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высшая д</a:t>
            </a:r>
            <a:r>
              <a:rPr lang="ru-RU" sz="240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о 26.12.2017г.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Преподаваемые дисциплины: общеобразовательная дисциплина 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математика;</a:t>
            </a:r>
            <a:r>
              <a:rPr lang="ru-RU" sz="2400" dirty="0" smtClean="0">
                <a:solidFill>
                  <a:srgbClr val="3D3D66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ru-RU" sz="2400" b="0" u="none" strike="noStrike" kern="1200" cap="none" spc="0" normalizeH="0" baseline="0" noProof="0" dirty="0" smtClean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Стаж работы: общий – 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19 лет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педагогической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работы -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19 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лет, </a:t>
            </a:r>
            <a:r>
              <a:rPr kumimoji="0" lang="ru-RU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 данной должности 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 19 лет,</a:t>
            </a:r>
            <a:r>
              <a:rPr kumimoji="0" lang="ru-RU" sz="2400" b="0" i="1" u="none" strike="noStrike" kern="1200" cap="none" spc="0" normalizeH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400" b="0" u="none" strike="noStrike" kern="1200" cap="none" spc="0" normalizeH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 данной организации</a:t>
            </a:r>
            <a:r>
              <a:rPr kumimoji="0" lang="ru-RU" sz="2400" b="0" i="1" u="none" strike="noStrike" kern="1200" cap="none" spc="0" normalizeH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– 19 лет.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2"/>
          <p:cNvPicPr>
            <a:picLocks noChangeAspect="1" noChangeArrowheads="1"/>
          </p:cNvPicPr>
          <p:nvPr/>
        </p:nvPicPr>
        <p:blipFill>
          <a:blip r:embed="rId2"/>
          <a:srcRect l="6570" t="4135" r="8286" b="1439"/>
          <a:stretch>
            <a:fillRect/>
          </a:stretch>
        </p:blipFill>
        <p:spPr bwMode="auto">
          <a:xfrm>
            <a:off x="845127" y="963662"/>
            <a:ext cx="3252127" cy="498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7467600" cy="51115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Образование</a:t>
            </a:r>
            <a:endParaRPr kumimoji="0" lang="ru-RU" sz="4800" b="0" i="0" u="none" strike="noStrike" kern="1200" cap="none" spc="-50" normalizeH="0" baseline="0" noProof="0" dirty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3" descr="imag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1266" y="989586"/>
            <a:ext cx="3286116" cy="495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удос._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83" y="2906625"/>
            <a:ext cx="4696691" cy="333454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52401"/>
            <a:ext cx="8229600" cy="5541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Повышение квалификации</a:t>
            </a:r>
            <a:endParaRPr kumimoji="0" lang="ru-RU" sz="4000" b="0" i="0" u="none" strike="noStrike" kern="1200" cap="none" spc="-50" normalizeH="0" baseline="0" noProof="0" dirty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Содержимое 3" descr="инклюз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3" y="635487"/>
            <a:ext cx="4765963" cy="3350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52400"/>
            <a:ext cx="8229600" cy="7048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Награды</a:t>
            </a:r>
            <a:endParaRPr kumimoji="0" lang="ru-RU" sz="4000" b="0" i="0" u="none" strike="noStrike" kern="1200" cap="none" spc="-50" normalizeH="0" baseline="0" noProof="0" dirty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Содержимое 3" descr="бл.п_2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285860"/>
            <a:ext cx="3526518" cy="4937125"/>
          </a:xfrm>
          <a:prstGeom prst="rect">
            <a:avLst/>
          </a:prstGeom>
        </p:spPr>
      </p:pic>
      <p:pic>
        <p:nvPicPr>
          <p:cNvPr id="4" name="Рисунок 3" descr="п.гр_МИНИСТРА_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214422"/>
            <a:ext cx="3602736" cy="5099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0427" y="387928"/>
            <a:ext cx="8715436" cy="990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95BA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Раздел 1. </a:t>
            </a:r>
            <a:r>
              <a:rPr kumimoji="0" lang="ru-RU" sz="2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3D3D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Достижение обучающимися положительной динамики результатов освоения образовательных программ по итогам мониторингов, проводимых организацией</a:t>
            </a:r>
            <a:endParaRPr kumimoji="0" lang="ru-RU" sz="2000" b="1" i="0" u="none" strike="noStrike" kern="1200" cap="none" spc="-50" normalizeH="0" baseline="0" noProof="0" dirty="0">
              <a:ln>
                <a:noFill/>
              </a:ln>
              <a:solidFill>
                <a:srgbClr val="3D3D6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/>
        </p:nvGraphicFramePr>
        <p:xfrm>
          <a:off x="540327" y="1593275"/>
          <a:ext cx="8103639" cy="3976253"/>
        </p:xfrm>
        <a:graphic>
          <a:graphicData uri="http://schemas.openxmlformats.org/drawingml/2006/table">
            <a:tbl>
              <a:tblPr/>
              <a:tblGrid>
                <a:gridCol w="1756025"/>
                <a:gridCol w="2004303"/>
                <a:gridCol w="2565288"/>
                <a:gridCol w="1778023"/>
              </a:tblGrid>
              <a:tr h="1397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Учебный </a:t>
                      </a: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обучающихся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освоивших образовательную программу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Имеют оценку «хорошо» и «отлично»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2013-2014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2016-2017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mage2"/>
          <p:cNvPicPr>
            <a:picLocks noChangeAspect="1" noChangeArrowheads="1"/>
          </p:cNvPicPr>
          <p:nvPr/>
        </p:nvPicPr>
        <p:blipFill>
          <a:blip r:embed="rId2"/>
          <a:srcRect l="2168" r="6252" b="8704"/>
          <a:stretch>
            <a:fillRect/>
          </a:stretch>
        </p:blipFill>
        <p:spPr bwMode="auto">
          <a:xfrm>
            <a:off x="244157" y="288332"/>
            <a:ext cx="7270773" cy="488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mage1"/>
          <p:cNvPicPr>
            <a:picLocks noChangeAspect="1" noChangeArrowheads="1"/>
          </p:cNvPicPr>
          <p:nvPr/>
        </p:nvPicPr>
        <p:blipFill>
          <a:blip r:embed="rId3"/>
          <a:srcRect l="2995" t="1707" b="2490"/>
          <a:stretch>
            <a:fillRect/>
          </a:stretch>
        </p:blipFill>
        <p:spPr bwMode="auto">
          <a:xfrm>
            <a:off x="1875541" y="1341120"/>
            <a:ext cx="7037398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1"/>
          <p:cNvPicPr>
            <a:picLocks noChangeAspect="1" noChangeArrowheads="1"/>
          </p:cNvPicPr>
          <p:nvPr/>
        </p:nvPicPr>
        <p:blipFill>
          <a:blip r:embed="rId2"/>
          <a:srcRect t="3977" b="5409"/>
          <a:stretch>
            <a:fillRect/>
          </a:stretch>
        </p:blipFill>
        <p:spPr bwMode="auto">
          <a:xfrm>
            <a:off x="170553" y="941662"/>
            <a:ext cx="411129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age2"/>
          <p:cNvPicPr>
            <a:picLocks noChangeAspect="1" noChangeArrowheads="1"/>
          </p:cNvPicPr>
          <p:nvPr/>
        </p:nvPicPr>
        <p:blipFill>
          <a:blip r:embed="rId3"/>
          <a:srcRect t="4558" b="9592"/>
          <a:stretch>
            <a:fillRect/>
          </a:stretch>
        </p:blipFill>
        <p:spPr bwMode="auto">
          <a:xfrm>
            <a:off x="1045166" y="945295"/>
            <a:ext cx="4143372" cy="492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age4"/>
          <p:cNvPicPr>
            <a:picLocks noChangeAspect="1" noChangeArrowheads="1"/>
          </p:cNvPicPr>
          <p:nvPr/>
        </p:nvPicPr>
        <p:blipFill>
          <a:blip r:embed="rId4"/>
          <a:srcRect t="3191" r="4121" b="6082"/>
          <a:stretch>
            <a:fillRect/>
          </a:stretch>
        </p:blipFill>
        <p:spPr bwMode="auto">
          <a:xfrm>
            <a:off x="2435734" y="1087583"/>
            <a:ext cx="4139427" cy="510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image3"/>
          <p:cNvPicPr>
            <a:picLocks noChangeAspect="1" noChangeArrowheads="1"/>
          </p:cNvPicPr>
          <p:nvPr/>
        </p:nvPicPr>
        <p:blipFill>
          <a:blip r:embed="rId5"/>
          <a:srcRect t="4085" r="5563" b="2414"/>
          <a:stretch>
            <a:fillRect/>
          </a:stretch>
        </p:blipFill>
        <p:spPr bwMode="auto">
          <a:xfrm>
            <a:off x="3644303" y="1057387"/>
            <a:ext cx="3743011" cy="516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6207" y="801371"/>
            <a:ext cx="3857684" cy="544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384</TotalTime>
  <Words>516</Words>
  <Application>Microsoft Office PowerPoint</Application>
  <PresentationFormat>Экран (4:3)</PresentationFormat>
  <Paragraphs>64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Ретро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Света</dc:creator>
  <cp:lastModifiedBy>Валентина Григорьвна</cp:lastModifiedBy>
  <cp:revision>46</cp:revision>
  <dcterms:created xsi:type="dcterms:W3CDTF">2017-10-14T04:08:25Z</dcterms:created>
  <dcterms:modified xsi:type="dcterms:W3CDTF">2017-10-19T05:27:27Z</dcterms:modified>
</cp:coreProperties>
</file>