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5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  <p:sldMasterId id="2147483907" r:id="rId3"/>
    <p:sldMasterId id="2147484039" r:id="rId4"/>
    <p:sldMasterId id="2147484099" r:id="rId5"/>
    <p:sldMasterId id="2147484159" r:id="rId6"/>
  </p:sldMasterIdLst>
  <p:notesMasterIdLst>
    <p:notesMasterId r:id="rId17"/>
  </p:notesMasterIdLst>
  <p:handoutMasterIdLst>
    <p:handoutMasterId r:id="rId18"/>
  </p:handoutMasterIdLst>
  <p:sldIdLst>
    <p:sldId id="342" r:id="rId7"/>
    <p:sldId id="380" r:id="rId8"/>
    <p:sldId id="378" r:id="rId9"/>
    <p:sldId id="362" r:id="rId10"/>
    <p:sldId id="379" r:id="rId11"/>
    <p:sldId id="366" r:id="rId12"/>
    <p:sldId id="367" r:id="rId13"/>
    <p:sldId id="368" r:id="rId14"/>
    <p:sldId id="351" r:id="rId15"/>
    <p:sldId id="377" r:id="rId16"/>
  </p:sldIdLst>
  <p:sldSz cx="10691813" cy="7559675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>
      <p:ext uri="{19B8F6BF-5375-455C-9EA6-DF929625EA0E}">
        <p15:presenceInfo xmlns:p15="http://schemas.microsoft.com/office/powerpoint/2012/main" userId="41de546a3a2dd3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  <a:srgbClr val="004899"/>
    <a:srgbClr val="00642D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1724" autoAdjust="0"/>
  </p:normalViewPr>
  <p:slideViewPr>
    <p:cSldViewPr snapToGrid="0" showGuides="1">
      <p:cViewPr varScale="1">
        <p:scale>
          <a:sx n="96" d="100"/>
          <a:sy n="96" d="100"/>
        </p:scale>
        <p:origin x="148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39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9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/>
              <a:t>"Цель проекта"</a:t>
            </a:r>
          </a:p>
          <a:p>
            <a:r>
              <a:rPr lang="ru-RU" dirty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/>
              <a:t>Пример: обеспечить</a:t>
            </a:r>
            <a:r>
              <a:rPr lang="ru-RU" baseline="0" dirty="0"/>
              <a:t> оценку и развитие </a:t>
            </a:r>
            <a:r>
              <a:rPr lang="ru-RU" dirty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/>
          </a:p>
          <a:p>
            <a:r>
              <a:rPr lang="ru-RU" dirty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/>
              <a:t>"Показатели проекта и их значения по годам"</a:t>
            </a:r>
          </a:p>
          <a:p>
            <a:r>
              <a:rPr lang="ru-RU" dirty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/>
              <a:t>Не рекомендуется использовать показатели с нулевым базовым значением.</a:t>
            </a:r>
          </a:p>
          <a:p>
            <a:r>
              <a:rPr lang="ru-RU" dirty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Доля</a:t>
            </a:r>
            <a:r>
              <a:rPr lang="ru-RU" baseline="0" dirty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Доля сотрудников организации СПО,</a:t>
            </a:r>
            <a:r>
              <a:rPr lang="ru-RU" baseline="0" dirty="0"/>
              <a:t> вошедших в кадровый резерв </a:t>
            </a:r>
            <a:endParaRPr lang="ru-RU" dirty="0"/>
          </a:p>
          <a:p>
            <a:r>
              <a:rPr lang="ru-RU" dirty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Охват сотрудников организации СПО мероприятиями,</a:t>
            </a:r>
            <a:r>
              <a:rPr lang="ru-RU" baseline="0" dirty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/>
              <a:t>"Результаты проекта". </a:t>
            </a:r>
          </a:p>
          <a:p>
            <a:r>
              <a:rPr lang="ru-RU" dirty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/>
              <a:t>Пример:</a:t>
            </a:r>
          </a:p>
          <a:p>
            <a:r>
              <a:rPr lang="ru-RU" dirty="0"/>
              <a:t>1. Разработан</a:t>
            </a:r>
            <a:r>
              <a:rPr lang="ru-RU" baseline="0" dirty="0"/>
              <a:t> механизм управления кадровым потенциалом, включающий 5 компонентов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Разработана</a:t>
            </a:r>
            <a:r>
              <a:rPr lang="ru-RU" baseline="0" dirty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Обустроена зона для проведения мероприятий с кадровым</a:t>
            </a:r>
            <a:r>
              <a:rPr lang="ru-RU" baseline="0" dirty="0"/>
              <a:t> резервом</a:t>
            </a:r>
            <a:r>
              <a:rPr lang="ru-RU" dirty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…..</a:t>
            </a:r>
          </a:p>
          <a:p>
            <a:r>
              <a:rPr lang="ru-RU" dirty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/>
              <a:t> реализующая не менее </a:t>
            </a:r>
            <a:r>
              <a:rPr lang="ru-RU" dirty="0"/>
              <a:t> 7</a:t>
            </a:r>
            <a:r>
              <a:rPr lang="ru-RU" baseline="0" dirty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/>
              <a:t>…..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4AD6F-0DC6-4317-A461-E070DA4C96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6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/>
              <a:t> </a:t>
            </a:r>
            <a:r>
              <a:rPr lang="ru-RU" dirty="0"/>
              <a:t>- столбцами (или наоборот).</a:t>
            </a:r>
          </a:p>
          <a:p>
            <a:r>
              <a:rPr lang="ru-RU" dirty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/>
          </a:p>
          <a:p>
            <a:r>
              <a:rPr lang="ru-RU" dirty="0"/>
              <a:t>1) Ответственный</a:t>
            </a:r>
            <a:r>
              <a:rPr lang="ru-RU" baseline="0" dirty="0"/>
              <a:t> за результат. </a:t>
            </a:r>
            <a:r>
              <a:rPr lang="ru-RU" dirty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/>
          </a:p>
          <a:p>
            <a:r>
              <a:rPr lang="ru-RU" dirty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/>
          </a:p>
          <a:p>
            <a:r>
              <a:rPr lang="ru-RU" dirty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/>
          </a:p>
          <a:p>
            <a:r>
              <a:rPr lang="ru-RU" dirty="0"/>
              <a:t>4) Согласующий. Человек, который участвует в согласовании полученных результатов. Их может быть несколько.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4AD6F-0DC6-4317-A461-E070DA4C96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3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4AD6F-0DC6-4317-A461-E070DA4C96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4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image" Target="../media/image26.emf"/><Relationship Id="rId29" Type="http://schemas.openxmlformats.org/officeDocument/2006/relationships/image" Target="../media/image39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Relationship Id="rId3" Type="http://schemas.openxmlformats.org/officeDocument/2006/relationships/image" Target="../media/image13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0" Type="http://schemas.openxmlformats.org/officeDocument/2006/relationships/image" Target="../media/image30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5.png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jpe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image" Target="../media/image26.emf"/><Relationship Id="rId29" Type="http://schemas.openxmlformats.org/officeDocument/2006/relationships/image" Target="../media/image39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Relationship Id="rId3" Type="http://schemas.openxmlformats.org/officeDocument/2006/relationships/image" Target="../media/image13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0" Type="http://schemas.openxmlformats.org/officeDocument/2006/relationships/image" Target="../media/image30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6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jpeg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image" Target="../media/image26.emf"/><Relationship Id="rId29" Type="http://schemas.openxmlformats.org/officeDocument/2006/relationships/image" Target="../media/image39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Relationship Id="rId3" Type="http://schemas.openxmlformats.org/officeDocument/2006/relationships/image" Target="../media/image13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0" Type="http://schemas.openxmlformats.org/officeDocument/2006/relationships/image" Target="../media/image30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5.png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9" Type="http://schemas.openxmlformats.org/officeDocument/2006/relationships/image" Target="../media/image49.emf"/><Relationship Id="rId21" Type="http://schemas.openxmlformats.org/officeDocument/2006/relationships/image" Target="../media/image31.emf"/><Relationship Id="rId34" Type="http://schemas.openxmlformats.org/officeDocument/2006/relationships/image" Target="../media/image44.emf"/><Relationship Id="rId42" Type="http://schemas.openxmlformats.org/officeDocument/2006/relationships/image" Target="../media/image52.emf"/><Relationship Id="rId47" Type="http://schemas.openxmlformats.org/officeDocument/2006/relationships/image" Target="../media/image57.emf"/><Relationship Id="rId50" Type="http://schemas.openxmlformats.org/officeDocument/2006/relationships/image" Target="../media/image60.emf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image" Target="../media/image26.emf"/><Relationship Id="rId29" Type="http://schemas.openxmlformats.org/officeDocument/2006/relationships/image" Target="../media/image39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32" Type="http://schemas.openxmlformats.org/officeDocument/2006/relationships/image" Target="../media/image42.emf"/><Relationship Id="rId37" Type="http://schemas.openxmlformats.org/officeDocument/2006/relationships/image" Target="../media/image47.emf"/><Relationship Id="rId40" Type="http://schemas.openxmlformats.org/officeDocument/2006/relationships/image" Target="../media/image50.emf"/><Relationship Id="rId45" Type="http://schemas.openxmlformats.org/officeDocument/2006/relationships/image" Target="../media/image55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emf"/><Relationship Id="rId44" Type="http://schemas.openxmlformats.org/officeDocument/2006/relationships/image" Target="../media/image54.emf"/><Relationship Id="rId52" Type="http://schemas.openxmlformats.org/officeDocument/2006/relationships/image" Target="../media/image6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emf"/><Relationship Id="rId30" Type="http://schemas.openxmlformats.org/officeDocument/2006/relationships/image" Target="../media/image40.emf"/><Relationship Id="rId35" Type="http://schemas.openxmlformats.org/officeDocument/2006/relationships/image" Target="../media/image45.emf"/><Relationship Id="rId43" Type="http://schemas.openxmlformats.org/officeDocument/2006/relationships/image" Target="../media/image53.emf"/><Relationship Id="rId48" Type="http://schemas.openxmlformats.org/officeDocument/2006/relationships/image" Target="../media/image58.emf"/><Relationship Id="rId8" Type="http://schemas.openxmlformats.org/officeDocument/2006/relationships/image" Target="../media/image18.emf"/><Relationship Id="rId51" Type="http://schemas.openxmlformats.org/officeDocument/2006/relationships/image" Target="../media/image61.emf"/><Relationship Id="rId3" Type="http://schemas.openxmlformats.org/officeDocument/2006/relationships/image" Target="../media/image13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emf"/><Relationship Id="rId38" Type="http://schemas.openxmlformats.org/officeDocument/2006/relationships/image" Target="../media/image48.emf"/><Relationship Id="rId46" Type="http://schemas.openxmlformats.org/officeDocument/2006/relationships/image" Target="../media/image56.emf"/><Relationship Id="rId20" Type="http://schemas.openxmlformats.org/officeDocument/2006/relationships/image" Target="../media/image30.emf"/><Relationship Id="rId41" Type="http://schemas.openxmlformats.org/officeDocument/2006/relationships/image" Target="../media/image5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emf"/><Relationship Id="rId36" Type="http://schemas.openxmlformats.org/officeDocument/2006/relationships/image" Target="../media/image46.emf"/><Relationship Id="rId49" Type="http://schemas.openxmlformats.org/officeDocument/2006/relationships/image" Target="../media/image59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5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36D7A352-4EBF-4AF3-808C-D55EBDE5B23D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16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FF582C4E-3C5A-498F-9351-BEF628685809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912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3152064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3" orient="horz" pos="283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9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283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63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7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43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43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91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33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A279034D-94F2-4431-94F4-1BE45A4C8CBB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453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437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78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4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3189924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229962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65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17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83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41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5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591" y="1763925"/>
            <a:ext cx="9622632" cy="498903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7D999AF9-8124-4767-8AAB-80ABC29730CA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0967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772281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299439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>
          <p15:clr>
            <a:srgbClr val="FBAE40"/>
          </p15:clr>
        </p15:guide>
        <p15:guide id="7" orient="horz" pos="1406">
          <p15:clr>
            <a:srgbClr val="FBAE40"/>
          </p15:clr>
        </p15:guide>
        <p15:guide id="8" orient="horz" pos="998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55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4085882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156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629447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1088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1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4200572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31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02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2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36D7A352-4EBF-4AF3-808C-D55EBDE5B23D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655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405037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07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2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038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55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/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857110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/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3175307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554507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901570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>
          <p15:clr>
            <a:srgbClr val="FBAE40"/>
          </p15:clr>
        </p15:guide>
        <p15:guide id="6" pos="146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6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90ED1BFB-1134-4E34-ABCC-431A6EF7EE52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440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5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20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47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045C8-6C97-4068-B145-4F76EDE0957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530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BDEF1-70C2-40F3-8B7F-E136B2036DC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E3F4F-51B2-42EE-AFA2-40C4572185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8538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152C-D12B-46AA-95A3-03146EFB0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10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FBEB1-A0C2-4B6E-8472-12D43E4BEA7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98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E6D48-76CA-409B-87CA-F403295E1E3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088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CBA4D-43EE-4EFF-B0BD-C6C3E4F778D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1435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5569-9397-41A0-B431-F179ED25D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3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3D8F6353-4B0D-4769-B3C4-5981697958DA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5960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3D7AD-951F-47E4-9DA9-F57107E255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8380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51A1C-1D91-458E-BA7D-E9F0E9217D7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076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325DA-0528-4253-BCE6-8D01F5A9533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748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904AA-E024-41B7-AE7D-B3C775175C3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1639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179689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456720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06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8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0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6B98DA73-9E3B-4FDD-9C0B-304B4D29E109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1075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031833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3" orient="horz" pos="283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4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283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43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1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8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50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51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5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976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65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DBC16D70-A90D-48B6-AB92-98B52D831AF5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1318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82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76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1387509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2197873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21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26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86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01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6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595134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C0FCDE78-4EE6-42F3-9036-CFF0D1AF3873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2578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5533958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>
          <p15:clr>
            <a:srgbClr val="FBAE40"/>
          </p15:clr>
        </p15:guide>
        <p15:guide id="7" orient="horz" pos="1406">
          <p15:clr>
            <a:srgbClr val="FBAE40"/>
          </p15:clr>
        </p15:guide>
        <p15:guide id="8" orient="horz" pos="998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00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959945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156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1377408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1088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855270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31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8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9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83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93758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EE0429C1-DBA9-4B42-B66B-428A42298C06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469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4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210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79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274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/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1668733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/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352324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200070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30177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>
          <p15:clr>
            <a:srgbClr val="FBAE40"/>
          </p15:clr>
        </p15:guide>
        <p15:guide id="6" pos="1462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8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6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90ED1BFB-1134-4E34-ABCC-431A6EF7EE52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914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B458B5AB-0FB0-4DE2-AEC1-807DD1E8382C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0849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9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31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045C8-6C97-4068-B145-4F76EDE0957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3381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BDEF1-70C2-40F3-8B7F-E136B2036DC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E3F4F-51B2-42EE-AFA2-40C4572185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175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152C-D12B-46AA-95A3-03146EFB0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485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FBEB1-A0C2-4B6E-8472-12D43E4BEA7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74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E6D48-76CA-409B-87CA-F403295E1E3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753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CBA4D-43EE-4EFF-B0BD-C6C3E4F778D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750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5569-9397-41A0-B431-F179ED25D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442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3D7AD-951F-47E4-9DA9-F57107E255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68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2470FF31-1B1B-4F0D-8988-3FE4D130CF9F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2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51A1C-1D91-458E-BA7D-E9F0E9217D7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25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325DA-0528-4253-BCE6-8D01F5A9533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360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904AA-E024-41B7-AE7D-B3C775175C3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95647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3501662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93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766891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745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85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8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424600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3" orient="horz" pos="283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FF582C4E-3C5A-498F-9351-BEF628685809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27429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5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283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6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8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8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74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00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57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5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503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6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A279034D-94F2-4431-94F4-1BE45A4C8CBB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9037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05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123245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:p14="http://schemas.microsoft.com/office/powerpoint/2010/main" val="1107163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0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33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65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61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085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2266384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4278999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>
          <p15:clr>
            <a:srgbClr val="FBAE40"/>
          </p15:clr>
        </p15:guide>
        <p15:guide id="7" orient="horz" pos="1406">
          <p15:clr>
            <a:srgbClr val="FBAE40"/>
          </p15:clr>
        </p15:guide>
        <p15:guide id="8" orient="horz" pos="99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591" y="1763925"/>
            <a:ext cx="9622632" cy="498903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7D999AF9-8124-4767-8AAB-80ABC29730CA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3445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27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413375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156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4032333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1088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09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288228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31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9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56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80237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22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035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74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7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43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/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4165595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/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Заголовок</a:t>
                      </a:r>
                      <a:r>
                        <a:rPr lang="ru-RU" sz="1800" b="0" baseline="0" dirty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того, чтобы использовать редактируемую таблицу вырежьте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ёё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из мастер-шаблона на нужный слайд.</a:t>
            </a:r>
          </a:p>
        </p:txBody>
      </p:sp>
    </p:spTree>
    <p:extLst>
      <p:ext uri="{BB962C8B-B14F-4D97-AF65-F5344CB8AC3E}">
        <p14:creationId xmlns:p14="http://schemas.microsoft.com/office/powerpoint/2010/main" val="3433928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48784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69717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>
          <p15:clr>
            <a:srgbClr val="FBAE40"/>
          </p15:clr>
        </p15:guide>
        <p15:guide id="6" pos="1462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6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3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3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95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90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4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3D8F6353-4B0D-4769-B3C4-5981697958DA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34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4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0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43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8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75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45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0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Графики и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6B98DA73-9E3B-4FDD-9C0B-304B4D29E109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1890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10947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DBC16D70-A90D-48B6-AB92-98B52D831AF5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220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97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C0FCDE78-4EE6-42F3-9036-CFF0D1AF3873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314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8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0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Примеры иконок,</a:t>
            </a:r>
            <a:br>
              <a:rPr lang="ru-RU" dirty="0" smtClean="0"/>
            </a:br>
            <a:r>
              <a:rPr lang="ru-RU" dirty="0" smtClean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0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EE0429C1-DBA9-4B42-B66B-428A42298C06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722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41171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val="7840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B458B5AB-0FB0-4DE2-AEC1-807DD1E8382C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8490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045C8-6C97-4068-B145-4F76EDE0957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690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BDEF1-70C2-40F3-8B7F-E136B2036DC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E3F4F-51B2-42EE-AFA2-40C4572185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916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152C-D12B-46AA-95A3-03146EFB0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41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FBEB1-A0C2-4B6E-8472-12D43E4BEA7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639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E6D48-76CA-409B-87CA-F403295E1E3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938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CBA4D-43EE-4EFF-B0BD-C6C3E4F778D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4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2470FF31-1B1B-4F0D-8988-3FE4D130CF9F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207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5569-9397-41A0-B431-F179ED25DD1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731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3D7AD-951F-47E4-9DA9-F57107E255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164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51A1C-1D91-458E-BA7D-E9F0E9217D7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58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325DA-0528-4253-BCE6-8D01F5A9533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351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904AA-E024-41B7-AE7D-B3C775175C3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485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:p14="http://schemas.microsoft.com/office/powerpoint/2010/main" val="2488704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4230802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18D96-32B6-41B3-9B50-75D95C1FB02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4380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42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380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586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7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5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25.xml"/><Relationship Id="rId47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33.xml"/><Relationship Id="rId55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45" Type="http://schemas.openxmlformats.org/officeDocument/2006/relationships/slideLayout" Target="../slideLayouts/slideLayout128.xml"/><Relationship Id="rId53" Type="http://schemas.openxmlformats.org/officeDocument/2006/relationships/slideLayout" Target="../slideLayouts/slideLayout136.xml"/><Relationship Id="rId58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slideLayout" Target="../slideLayouts/slideLayout126.xml"/><Relationship Id="rId48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91.xml"/><Relationship Id="rId51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29.xml"/><Relationship Id="rId59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49" Type="http://schemas.openxmlformats.org/officeDocument/2006/relationships/slideLayout" Target="../slideLayouts/slideLayout132.xml"/><Relationship Id="rId57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14.xml"/><Relationship Id="rId44" Type="http://schemas.openxmlformats.org/officeDocument/2006/relationships/slideLayout" Target="../slideLayouts/slideLayout127.xml"/><Relationship Id="rId52" Type="http://schemas.openxmlformats.org/officeDocument/2006/relationships/slideLayout" Target="../slideLayouts/slideLayout135.xml"/><Relationship Id="rId6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39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42" Type="http://schemas.openxmlformats.org/officeDocument/2006/relationships/slideLayout" Target="../slideLayouts/slideLayout184.xml"/><Relationship Id="rId47" Type="http://schemas.openxmlformats.org/officeDocument/2006/relationships/slideLayout" Target="../slideLayouts/slideLayout189.xml"/><Relationship Id="rId50" Type="http://schemas.openxmlformats.org/officeDocument/2006/relationships/slideLayout" Target="../slideLayouts/slideLayout192.xml"/><Relationship Id="rId55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9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40" Type="http://schemas.openxmlformats.org/officeDocument/2006/relationships/slideLayout" Target="../slideLayouts/slideLayout182.xml"/><Relationship Id="rId45" Type="http://schemas.openxmlformats.org/officeDocument/2006/relationships/slideLayout" Target="../slideLayouts/slideLayout187.xml"/><Relationship Id="rId53" Type="http://schemas.openxmlformats.org/officeDocument/2006/relationships/slideLayout" Target="../slideLayouts/slideLayout195.xml"/><Relationship Id="rId58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43" Type="http://schemas.openxmlformats.org/officeDocument/2006/relationships/slideLayout" Target="../slideLayouts/slideLayout185.xml"/><Relationship Id="rId48" Type="http://schemas.openxmlformats.org/officeDocument/2006/relationships/slideLayout" Target="../slideLayouts/slideLayout190.xml"/><Relationship Id="rId56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50.xml"/><Relationship Id="rId51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slideLayout" Target="../slideLayouts/slideLayout180.xml"/><Relationship Id="rId46" Type="http://schemas.openxmlformats.org/officeDocument/2006/relationships/slideLayout" Target="../slideLayouts/slideLayout188.xml"/><Relationship Id="rId59" Type="http://schemas.openxmlformats.org/officeDocument/2006/relationships/slideLayout" Target="../slideLayouts/slideLayout201.xml"/><Relationship Id="rId20" Type="http://schemas.openxmlformats.org/officeDocument/2006/relationships/slideLayout" Target="../slideLayouts/slideLayout162.xml"/><Relationship Id="rId41" Type="http://schemas.openxmlformats.org/officeDocument/2006/relationships/slideLayout" Target="../slideLayouts/slideLayout183.xml"/><Relationship Id="rId54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49" Type="http://schemas.openxmlformats.org/officeDocument/2006/relationships/slideLayout" Target="../slideLayouts/slideLayout191.xml"/><Relationship Id="rId57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73.xml"/><Relationship Id="rId44" Type="http://schemas.openxmlformats.org/officeDocument/2006/relationships/slideLayout" Target="../slideLayouts/slideLayout186.xml"/><Relationship Id="rId52" Type="http://schemas.openxmlformats.org/officeDocument/2006/relationships/slideLayout" Target="../slideLayouts/slideLayout194.xml"/><Relationship Id="rId6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7.xml"/><Relationship Id="rId39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22.xml"/><Relationship Id="rId34" Type="http://schemas.openxmlformats.org/officeDocument/2006/relationships/slideLayout" Target="../slideLayouts/slideLayout235.xml"/><Relationship Id="rId42" Type="http://schemas.openxmlformats.org/officeDocument/2006/relationships/slideLayout" Target="../slideLayouts/slideLayout243.xml"/><Relationship Id="rId47" Type="http://schemas.openxmlformats.org/officeDocument/2006/relationships/slideLayout" Target="../slideLayouts/slideLayout248.xml"/><Relationship Id="rId50" Type="http://schemas.openxmlformats.org/officeDocument/2006/relationships/slideLayout" Target="../slideLayouts/slideLayout251.xml"/><Relationship Id="rId55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9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33.xml"/><Relationship Id="rId37" Type="http://schemas.openxmlformats.org/officeDocument/2006/relationships/slideLayout" Target="../slideLayouts/slideLayout238.xml"/><Relationship Id="rId40" Type="http://schemas.openxmlformats.org/officeDocument/2006/relationships/slideLayout" Target="../slideLayouts/slideLayout241.xml"/><Relationship Id="rId45" Type="http://schemas.openxmlformats.org/officeDocument/2006/relationships/slideLayout" Target="../slideLayouts/slideLayout246.xml"/><Relationship Id="rId53" Type="http://schemas.openxmlformats.org/officeDocument/2006/relationships/slideLayout" Target="../slideLayouts/slideLayout254.xml"/><Relationship Id="rId58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228.xml"/><Relationship Id="rId30" Type="http://schemas.openxmlformats.org/officeDocument/2006/relationships/slideLayout" Target="../slideLayouts/slideLayout231.xml"/><Relationship Id="rId35" Type="http://schemas.openxmlformats.org/officeDocument/2006/relationships/slideLayout" Target="../slideLayouts/slideLayout236.xml"/><Relationship Id="rId43" Type="http://schemas.openxmlformats.org/officeDocument/2006/relationships/slideLayout" Target="../slideLayouts/slideLayout244.xml"/><Relationship Id="rId48" Type="http://schemas.openxmlformats.org/officeDocument/2006/relationships/slideLayout" Target="../slideLayouts/slideLayout249.xml"/><Relationship Id="rId56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09.xml"/><Relationship Id="rId51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34.xml"/><Relationship Id="rId38" Type="http://schemas.openxmlformats.org/officeDocument/2006/relationships/slideLayout" Target="../slideLayouts/slideLayout239.xml"/><Relationship Id="rId46" Type="http://schemas.openxmlformats.org/officeDocument/2006/relationships/slideLayout" Target="../slideLayouts/slideLayout247.xml"/><Relationship Id="rId59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21.xml"/><Relationship Id="rId41" Type="http://schemas.openxmlformats.org/officeDocument/2006/relationships/slideLayout" Target="../slideLayouts/slideLayout242.xml"/><Relationship Id="rId54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229.xml"/><Relationship Id="rId36" Type="http://schemas.openxmlformats.org/officeDocument/2006/relationships/slideLayout" Target="../slideLayouts/slideLayout237.xml"/><Relationship Id="rId49" Type="http://schemas.openxmlformats.org/officeDocument/2006/relationships/slideLayout" Target="../slideLayouts/slideLayout250.xml"/><Relationship Id="rId57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11.xml"/><Relationship Id="rId31" Type="http://schemas.openxmlformats.org/officeDocument/2006/relationships/slideLayout" Target="../slideLayouts/slideLayout232.xml"/><Relationship Id="rId44" Type="http://schemas.openxmlformats.org/officeDocument/2006/relationships/slideLayout" Target="../slideLayouts/slideLayout245.xml"/><Relationship Id="rId52" Type="http://schemas.openxmlformats.org/officeDocument/2006/relationships/slideLayout" Target="../slideLayouts/slideLayout253.xml"/><Relationship Id="rId60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591" y="6884204"/>
            <a:ext cx="249475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3">
                <a:latin typeface="Arial" charset="0"/>
              </a:defRPr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036" y="6884204"/>
            <a:ext cx="3385741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3">
                <a:latin typeface="Arial" charset="0"/>
              </a:defRPr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466" y="6884204"/>
            <a:ext cx="249475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3"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40805A42-B4A8-4C68-B65A-A010243F7674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591" y="6884204"/>
            <a:ext cx="249475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3">
                <a:latin typeface="Arial" charset="0"/>
              </a:defRPr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036" y="6884204"/>
            <a:ext cx="3385741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3">
                <a:latin typeface="Arial" charset="0"/>
              </a:defRPr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466" y="6884204"/>
            <a:ext cx="2494756" cy="5249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3"/>
            </a:lvl1pPr>
          </a:lstStyle>
          <a:p>
            <a:pPr defTabSz="1007943" fontAlgn="base">
              <a:spcBef>
                <a:spcPct val="0"/>
              </a:spcBef>
              <a:spcAft>
                <a:spcPct val="0"/>
              </a:spcAft>
            </a:pPr>
            <a:fld id="{40805A42-B4A8-4C68-B65A-A010243F7674}" type="slidenum">
              <a:rPr lang="ru-RU" altLang="ru-RU" smtClean="0">
                <a:solidFill>
                  <a:srgbClr val="000000"/>
                </a:solidFill>
              </a:rPr>
              <a:pPr defTabSz="1007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1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latin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27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086">
          <a:solidFill>
            <a:schemeClr val="tx1"/>
          </a:solidFill>
          <a:latin typeface="+mn-lt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7D20B-6BAC-48E1-84E5-44E2BCBEE06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2" r:id="rId33"/>
    <p:sldLayoutId id="2147484073" r:id="rId34"/>
    <p:sldLayoutId id="2147484074" r:id="rId35"/>
    <p:sldLayoutId id="2147484075" r:id="rId36"/>
    <p:sldLayoutId id="2147484076" r:id="rId37"/>
    <p:sldLayoutId id="2147484077" r:id="rId38"/>
    <p:sldLayoutId id="2147484078" r:id="rId39"/>
    <p:sldLayoutId id="2147484079" r:id="rId40"/>
    <p:sldLayoutId id="2147484080" r:id="rId41"/>
    <p:sldLayoutId id="2147484081" r:id="rId42"/>
    <p:sldLayoutId id="2147484082" r:id="rId43"/>
    <p:sldLayoutId id="2147484083" r:id="rId44"/>
    <p:sldLayoutId id="2147484084" r:id="rId45"/>
    <p:sldLayoutId id="2147484085" r:id="rId46"/>
    <p:sldLayoutId id="2147484086" r:id="rId47"/>
    <p:sldLayoutId id="2147484087" r:id="rId48"/>
    <p:sldLayoutId id="2147484088" r:id="rId49"/>
    <p:sldLayoutId id="2147484089" r:id="rId50"/>
    <p:sldLayoutId id="2147484090" r:id="rId51"/>
    <p:sldLayoutId id="2147484091" r:id="rId52"/>
    <p:sldLayoutId id="2147484092" r:id="rId53"/>
    <p:sldLayoutId id="2147484093" r:id="rId54"/>
    <p:sldLayoutId id="2147484094" r:id="rId55"/>
    <p:sldLayoutId id="2147484095" r:id="rId56"/>
    <p:sldLayoutId id="2147484096" r:id="rId57"/>
    <p:sldLayoutId id="2147484097" r:id="rId58"/>
    <p:sldLayoutId id="2147484098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7D20B-6BAC-48E1-84E5-44E2BCBEE06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  <p:sldLayoutId id="2147484129" r:id="rId30"/>
    <p:sldLayoutId id="2147484130" r:id="rId31"/>
    <p:sldLayoutId id="2147484131" r:id="rId32"/>
    <p:sldLayoutId id="2147484132" r:id="rId33"/>
    <p:sldLayoutId id="2147484133" r:id="rId34"/>
    <p:sldLayoutId id="2147484134" r:id="rId35"/>
    <p:sldLayoutId id="2147484135" r:id="rId36"/>
    <p:sldLayoutId id="2147484136" r:id="rId37"/>
    <p:sldLayoutId id="2147484137" r:id="rId38"/>
    <p:sldLayoutId id="2147484138" r:id="rId39"/>
    <p:sldLayoutId id="2147484139" r:id="rId40"/>
    <p:sldLayoutId id="2147484140" r:id="rId41"/>
    <p:sldLayoutId id="2147484141" r:id="rId42"/>
    <p:sldLayoutId id="2147484142" r:id="rId43"/>
    <p:sldLayoutId id="2147484143" r:id="rId44"/>
    <p:sldLayoutId id="2147484144" r:id="rId45"/>
    <p:sldLayoutId id="2147484145" r:id="rId46"/>
    <p:sldLayoutId id="2147484146" r:id="rId47"/>
    <p:sldLayoutId id="2147484147" r:id="rId48"/>
    <p:sldLayoutId id="2147484148" r:id="rId49"/>
    <p:sldLayoutId id="2147484149" r:id="rId50"/>
    <p:sldLayoutId id="2147484150" r:id="rId51"/>
    <p:sldLayoutId id="2147484151" r:id="rId52"/>
    <p:sldLayoutId id="2147484152" r:id="rId53"/>
    <p:sldLayoutId id="2147484153" r:id="rId54"/>
    <p:sldLayoutId id="2147484154" r:id="rId55"/>
    <p:sldLayoutId id="2147484155" r:id="rId56"/>
    <p:sldLayoutId id="2147484156" r:id="rId57"/>
    <p:sldLayoutId id="2147484157" r:id="rId58"/>
    <p:sldLayoutId id="2147484158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7D20B-6BAC-48E1-84E5-44E2BCBEE06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9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  <p:sldLayoutId id="2147484189" r:id="rId30"/>
    <p:sldLayoutId id="2147484190" r:id="rId31"/>
    <p:sldLayoutId id="2147484191" r:id="rId32"/>
    <p:sldLayoutId id="2147484192" r:id="rId33"/>
    <p:sldLayoutId id="2147484193" r:id="rId34"/>
    <p:sldLayoutId id="2147484194" r:id="rId35"/>
    <p:sldLayoutId id="2147484195" r:id="rId36"/>
    <p:sldLayoutId id="2147484196" r:id="rId37"/>
    <p:sldLayoutId id="2147484197" r:id="rId38"/>
    <p:sldLayoutId id="2147484198" r:id="rId39"/>
    <p:sldLayoutId id="2147484199" r:id="rId40"/>
    <p:sldLayoutId id="2147484200" r:id="rId41"/>
    <p:sldLayoutId id="2147484201" r:id="rId42"/>
    <p:sldLayoutId id="2147484202" r:id="rId43"/>
    <p:sldLayoutId id="2147484203" r:id="rId44"/>
    <p:sldLayoutId id="2147484204" r:id="rId45"/>
    <p:sldLayoutId id="2147484205" r:id="rId46"/>
    <p:sldLayoutId id="2147484206" r:id="rId47"/>
    <p:sldLayoutId id="2147484207" r:id="rId48"/>
    <p:sldLayoutId id="2147484208" r:id="rId49"/>
    <p:sldLayoutId id="2147484209" r:id="rId50"/>
    <p:sldLayoutId id="2147484210" r:id="rId51"/>
    <p:sldLayoutId id="2147484211" r:id="rId52"/>
    <p:sldLayoutId id="2147484212" r:id="rId53"/>
    <p:sldLayoutId id="2147484213" r:id="rId54"/>
    <p:sldLayoutId id="2147484214" r:id="rId55"/>
    <p:sldLayoutId id="2147484215" r:id="rId56"/>
    <p:sldLayoutId id="2147484216" r:id="rId57"/>
    <p:sldLayoutId id="2147484217" r:id="rId58"/>
    <p:sldLayoutId id="2147484218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0" y="5950097"/>
            <a:ext cx="10691812" cy="1609577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Документационное обеспечение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Текст 37"/>
          <p:cNvSpPr>
            <a:spLocks noGrp="1"/>
          </p:cNvSpPr>
          <p:nvPr>
            <p:ph type="body" idx="1"/>
          </p:nvPr>
        </p:nvSpPr>
        <p:spPr>
          <a:xfrm>
            <a:off x="142875" y="128588"/>
            <a:ext cx="10387013" cy="92868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колледж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Новокузнецка»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15113" y="6786564"/>
            <a:ext cx="3914775" cy="385762"/>
          </a:xfrm>
        </p:spPr>
        <p:txBody>
          <a:bodyPr/>
          <a:lstStyle/>
          <a:p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Анжелика Викторовна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trendline.in.ua/wp-content/uploads/2017/09/1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" y="1343025"/>
            <a:ext cx="10641807" cy="49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5062" y="331045"/>
            <a:ext cx="9221689" cy="667565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6" descr="https://www.trendline.in.ua/wp-content/uploads/2017/09/1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" y="957263"/>
            <a:ext cx="10641807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0101" y="127745"/>
            <a:ext cx="9071610" cy="635222"/>
          </a:xfrm>
        </p:spPr>
        <p:txBody>
          <a:bodyPr/>
          <a:lstStyle/>
          <a:p>
            <a:pPr eaLnBrk="1" hangingPunct="1"/>
            <a:r>
              <a:rPr lang="ru-RU" altLang="ru-RU" sz="3527" b="1" dirty="0">
                <a:solidFill>
                  <a:schemeClr val="tx1"/>
                </a:solidFill>
              </a:rPr>
              <a:t>Что такое проект?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4341" y="2192656"/>
            <a:ext cx="3333607" cy="556476"/>
          </a:xfrm>
          <a:prstGeom prst="rect">
            <a:avLst/>
          </a:prstGeom>
          <a:solidFill>
            <a:srgbClr val="FFDAA2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lIns="100739" tIns="50368" rIns="100739" bIns="5036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2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Достижение поставленных задач</a:t>
            </a:r>
            <a:br>
              <a:rPr kumimoji="0" lang="ru-RU" altLang="ru-RU" sz="132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32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четко определенными целями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82611" y="6240231"/>
            <a:ext cx="3333607" cy="951959"/>
          </a:xfrm>
          <a:prstGeom prst="rect">
            <a:avLst/>
          </a:prstGeom>
          <a:solidFill>
            <a:srgbClr val="FFDAA2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lIns="100739" tIns="50368" rIns="100739" bIns="50368" anchor="ctr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9489" marR="0" lvl="0" indent="-199489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Потребность.</a:t>
            </a:r>
          </a:p>
          <a:p>
            <a:pPr marL="199489" marR="0" lvl="0" indent="-199489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Объективная необходимость.</a:t>
            </a:r>
          </a:p>
          <a:p>
            <a:pPr marL="199489" marR="0" lvl="0" indent="-199489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Желание.</a:t>
            </a:r>
          </a:p>
          <a:p>
            <a:pPr marL="199489" marR="0" lvl="0" indent="-199489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32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Идея.</a:t>
            </a:r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582611" y="3303858"/>
            <a:ext cx="2938124" cy="2936374"/>
          </a:xfrm>
          <a:custGeom>
            <a:avLst/>
            <a:gdLst>
              <a:gd name="T0" fmla="*/ 0 w 1679"/>
              <a:gd name="T1" fmla="*/ 2147483647 h 1678"/>
              <a:gd name="T2" fmla="*/ 2147483647 w 1679"/>
              <a:gd name="T3" fmla="*/ 0 h 1678"/>
              <a:gd name="T4" fmla="*/ 2147483647 w 1679"/>
              <a:gd name="T5" fmla="*/ 2147483647 h 1678"/>
              <a:gd name="T6" fmla="*/ 0 w 1679"/>
              <a:gd name="T7" fmla="*/ 2147483647 h 1678"/>
              <a:gd name="T8" fmla="*/ 0 60000 65536"/>
              <a:gd name="T9" fmla="*/ 0 60000 65536"/>
              <a:gd name="T10" fmla="*/ 0 60000 65536"/>
              <a:gd name="T11" fmla="*/ 0 60000 65536"/>
              <a:gd name="T12" fmla="*/ 0 w 1679"/>
              <a:gd name="T13" fmla="*/ 0 h 1678"/>
              <a:gd name="T14" fmla="*/ 1679 w 1679"/>
              <a:gd name="T15" fmla="*/ 1678 h 16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9" h="1678">
                <a:moveTo>
                  <a:pt x="0" y="1678"/>
                </a:moveTo>
                <a:lnTo>
                  <a:pt x="1679" y="0"/>
                </a:lnTo>
                <a:lnTo>
                  <a:pt x="1679" y="1451"/>
                </a:lnTo>
                <a:lnTo>
                  <a:pt x="0" y="1678"/>
                </a:lnTo>
                <a:close/>
              </a:path>
            </a:pathLst>
          </a:custGeom>
          <a:solidFill>
            <a:srgbClr val="FFDA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8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6854341" y="2985371"/>
            <a:ext cx="3254860" cy="2857628"/>
          </a:xfrm>
          <a:custGeom>
            <a:avLst/>
            <a:gdLst>
              <a:gd name="T0" fmla="*/ 0 w 1860"/>
              <a:gd name="T1" fmla="*/ 2147483647 h 1633"/>
              <a:gd name="T2" fmla="*/ 0 w 1860"/>
              <a:gd name="T3" fmla="*/ 2147483647 h 1633"/>
              <a:gd name="T4" fmla="*/ 2147483647 w 1860"/>
              <a:gd name="T5" fmla="*/ 0 h 1633"/>
              <a:gd name="T6" fmla="*/ 0 w 1860"/>
              <a:gd name="T7" fmla="*/ 2147483647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633"/>
              <a:gd name="T14" fmla="*/ 1860 w 1860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633">
                <a:moveTo>
                  <a:pt x="0" y="182"/>
                </a:moveTo>
                <a:lnTo>
                  <a:pt x="0" y="1633"/>
                </a:lnTo>
                <a:lnTo>
                  <a:pt x="1860" y="0"/>
                </a:lnTo>
                <a:lnTo>
                  <a:pt x="0" y="182"/>
                </a:lnTo>
                <a:close/>
              </a:path>
            </a:pathLst>
          </a:custGeom>
          <a:solidFill>
            <a:srgbClr val="FFDA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8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123502" y="2827878"/>
            <a:ext cx="4128073" cy="3571597"/>
            <a:chOff x="521" y="2160"/>
            <a:chExt cx="1905" cy="1452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521" y="2160"/>
              <a:ext cx="1905" cy="1452"/>
            </a:xfrm>
            <a:prstGeom prst="rect">
              <a:avLst/>
            </a:prstGeom>
            <a:solidFill>
              <a:srgbClr val="FFE6CB"/>
            </a:solidFill>
            <a:ln w="222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100739" tIns="50368" rIns="100739" bIns="5036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543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Комплекс взаимосвязанных</a:t>
              </a:r>
              <a:br>
                <a:rPr kumimoji="0" lang="ru-RU" altLang="ru-RU" sz="1543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ru-RU" altLang="ru-RU" sz="1543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мероприятий</a:t>
              </a:r>
            </a:p>
          </p:txBody>
        </p:sp>
        <p:sp>
          <p:nvSpPr>
            <p:cNvPr id="4106" name="Oval 9"/>
            <p:cNvSpPr>
              <a:spLocks noChangeArrowheads="1"/>
            </p:cNvSpPr>
            <p:nvPr/>
          </p:nvSpPr>
          <p:spPr bwMode="auto">
            <a:xfrm>
              <a:off x="612" y="2614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7" name="Oval 10"/>
            <p:cNvSpPr>
              <a:spLocks noChangeArrowheads="1"/>
            </p:cNvSpPr>
            <p:nvPr/>
          </p:nvSpPr>
          <p:spPr bwMode="auto">
            <a:xfrm>
              <a:off x="1156" y="2478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8" name="Oval 11"/>
            <p:cNvSpPr>
              <a:spLocks noChangeArrowheads="1"/>
            </p:cNvSpPr>
            <p:nvPr/>
          </p:nvSpPr>
          <p:spPr bwMode="auto">
            <a:xfrm>
              <a:off x="1836" y="2478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9" name="Oval 12"/>
            <p:cNvSpPr>
              <a:spLocks noChangeArrowheads="1"/>
            </p:cNvSpPr>
            <p:nvPr/>
          </p:nvSpPr>
          <p:spPr bwMode="auto">
            <a:xfrm>
              <a:off x="2154" y="2614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0" name="Oval 13"/>
            <p:cNvSpPr>
              <a:spLocks noChangeArrowheads="1"/>
            </p:cNvSpPr>
            <p:nvPr/>
          </p:nvSpPr>
          <p:spPr bwMode="auto">
            <a:xfrm>
              <a:off x="1655" y="2704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1020" y="2704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1156" y="2931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1882" y="2931"/>
              <a:ext cx="182" cy="182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4" name="Line 17"/>
            <p:cNvSpPr>
              <a:spLocks noChangeShapeType="1"/>
            </p:cNvSpPr>
            <p:nvPr/>
          </p:nvSpPr>
          <p:spPr bwMode="auto">
            <a:xfrm flipV="1">
              <a:off x="793" y="2568"/>
              <a:ext cx="363" cy="9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5" name="Line 18"/>
            <p:cNvSpPr>
              <a:spLocks noChangeShapeType="1"/>
            </p:cNvSpPr>
            <p:nvPr/>
          </p:nvSpPr>
          <p:spPr bwMode="auto">
            <a:xfrm>
              <a:off x="793" y="2750"/>
              <a:ext cx="227" cy="4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6" name="Line 19"/>
            <p:cNvSpPr>
              <a:spLocks noChangeShapeType="1"/>
            </p:cNvSpPr>
            <p:nvPr/>
          </p:nvSpPr>
          <p:spPr bwMode="auto">
            <a:xfrm flipV="1">
              <a:off x="1202" y="2795"/>
              <a:ext cx="453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7" name="Line 20"/>
            <p:cNvSpPr>
              <a:spLocks noChangeShapeType="1"/>
            </p:cNvSpPr>
            <p:nvPr/>
          </p:nvSpPr>
          <p:spPr bwMode="auto">
            <a:xfrm flipV="1">
              <a:off x="1837" y="2704"/>
              <a:ext cx="317" cy="9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8" name="Line 21"/>
            <p:cNvSpPr>
              <a:spLocks noChangeShapeType="1"/>
            </p:cNvSpPr>
            <p:nvPr/>
          </p:nvSpPr>
          <p:spPr bwMode="auto">
            <a:xfrm flipV="1">
              <a:off x="1338" y="2568"/>
              <a:ext cx="499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9" name="Line 22"/>
            <p:cNvSpPr>
              <a:spLocks noChangeShapeType="1"/>
            </p:cNvSpPr>
            <p:nvPr/>
          </p:nvSpPr>
          <p:spPr bwMode="auto">
            <a:xfrm>
              <a:off x="2018" y="2569"/>
              <a:ext cx="152" cy="8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Line 23"/>
            <p:cNvSpPr>
              <a:spLocks noChangeShapeType="1"/>
            </p:cNvSpPr>
            <p:nvPr/>
          </p:nvSpPr>
          <p:spPr bwMode="auto">
            <a:xfrm>
              <a:off x="1322" y="2614"/>
              <a:ext cx="355" cy="124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Line 24"/>
            <p:cNvSpPr>
              <a:spLocks noChangeShapeType="1"/>
            </p:cNvSpPr>
            <p:nvPr/>
          </p:nvSpPr>
          <p:spPr bwMode="auto">
            <a:xfrm flipH="1">
              <a:off x="1146" y="2651"/>
              <a:ext cx="66" cy="6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2" name="Line 25"/>
            <p:cNvSpPr>
              <a:spLocks noChangeShapeType="1"/>
            </p:cNvSpPr>
            <p:nvPr/>
          </p:nvSpPr>
          <p:spPr bwMode="auto">
            <a:xfrm>
              <a:off x="754" y="2771"/>
              <a:ext cx="402" cy="25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 flipV="1">
              <a:off x="1338" y="3022"/>
              <a:ext cx="544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 flipV="1">
              <a:off x="2064" y="2784"/>
              <a:ext cx="150" cy="23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5" name="Line 28"/>
            <p:cNvSpPr>
              <a:spLocks noChangeShapeType="1"/>
            </p:cNvSpPr>
            <p:nvPr/>
          </p:nvSpPr>
          <p:spPr bwMode="auto">
            <a:xfrm>
              <a:off x="1202" y="2795"/>
              <a:ext cx="680" cy="227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6" name="Line 29"/>
            <p:cNvSpPr>
              <a:spLocks noChangeShapeType="1"/>
            </p:cNvSpPr>
            <p:nvPr/>
          </p:nvSpPr>
          <p:spPr bwMode="auto">
            <a:xfrm>
              <a:off x="2276" y="2840"/>
              <a:ext cx="14" cy="68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7" name="Line 30"/>
            <p:cNvSpPr>
              <a:spLocks noChangeShapeType="1"/>
            </p:cNvSpPr>
            <p:nvPr/>
          </p:nvSpPr>
          <p:spPr bwMode="auto">
            <a:xfrm>
              <a:off x="671" y="2840"/>
              <a:ext cx="14" cy="68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8" name="Text Box 31"/>
            <p:cNvSpPr txBox="1">
              <a:spLocks noChangeArrowheads="1"/>
            </p:cNvSpPr>
            <p:nvPr/>
          </p:nvSpPr>
          <p:spPr bwMode="auto">
            <a:xfrm>
              <a:off x="913" y="3158"/>
              <a:ext cx="1151" cy="12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0739" tIns="50368" rIns="100739" bIns="5036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2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Заданный период времени</a:t>
              </a:r>
            </a:p>
          </p:txBody>
        </p:sp>
        <p:sp>
          <p:nvSpPr>
            <p:cNvPr id="4129" name="Text Box 32"/>
            <p:cNvSpPr txBox="1">
              <a:spLocks noChangeArrowheads="1"/>
            </p:cNvSpPr>
            <p:nvPr/>
          </p:nvSpPr>
          <p:spPr bwMode="auto">
            <a:xfrm>
              <a:off x="779" y="3387"/>
              <a:ext cx="1421" cy="124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0739" tIns="50368" rIns="100739" bIns="5036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323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Установленный бюджет</a:t>
              </a:r>
            </a:p>
          </p:txBody>
        </p:sp>
        <p:sp>
          <p:nvSpPr>
            <p:cNvPr id="4130" name="Line 33"/>
            <p:cNvSpPr>
              <a:spLocks noChangeShapeType="1"/>
            </p:cNvSpPr>
            <p:nvPr/>
          </p:nvSpPr>
          <p:spPr bwMode="auto">
            <a:xfrm>
              <a:off x="2200" y="3249"/>
              <a:ext cx="9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1" name="Line 34"/>
            <p:cNvSpPr>
              <a:spLocks noChangeShapeType="1"/>
            </p:cNvSpPr>
            <p:nvPr/>
          </p:nvSpPr>
          <p:spPr bwMode="auto">
            <a:xfrm>
              <a:off x="2200" y="3475"/>
              <a:ext cx="9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2" name="Line 35"/>
            <p:cNvSpPr>
              <a:spLocks noChangeShapeType="1"/>
            </p:cNvSpPr>
            <p:nvPr/>
          </p:nvSpPr>
          <p:spPr bwMode="auto">
            <a:xfrm>
              <a:off x="685" y="3249"/>
              <a:ext cx="9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3" name="Line 36"/>
            <p:cNvSpPr>
              <a:spLocks noChangeShapeType="1"/>
            </p:cNvSpPr>
            <p:nvPr/>
          </p:nvSpPr>
          <p:spPr bwMode="auto">
            <a:xfrm>
              <a:off x="685" y="3475"/>
              <a:ext cx="90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007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04" name="Rectangle 37"/>
          <p:cNvSpPr>
            <a:spLocks noChangeArrowheads="1"/>
          </p:cNvSpPr>
          <p:nvPr/>
        </p:nvSpPr>
        <p:spPr bwMode="auto">
          <a:xfrm>
            <a:off x="663108" y="762967"/>
            <a:ext cx="9250102" cy="1270445"/>
          </a:xfrm>
          <a:prstGeom prst="rect">
            <a:avLst/>
          </a:prstGeom>
          <a:solidFill>
            <a:srgbClr val="FFE6CB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lIns="100739" tIns="50368" rIns="100739" bIns="5036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007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Проект</a:t>
            </a:r>
            <a: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комплекс взаимосвязанных мероприятий, направленных на</a:t>
            </a:r>
            <a:b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достижение поставленных задач с четко определенными целями</a:t>
            </a:r>
            <a:b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22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течение заданного периода времени и при установленном бюджете.</a:t>
            </a:r>
          </a:p>
        </p:txBody>
      </p:sp>
    </p:spTree>
    <p:extLst>
      <p:ext uri="{BB962C8B-B14F-4D97-AF65-F5344CB8AC3E}">
        <p14:creationId xmlns:p14="http://schemas.microsoft.com/office/powerpoint/2010/main" val="3715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этапы жизненного цикла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54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4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://time-management.by/wp-content/uploads/2015/11/zachem_nugjnij_standartij_w_uprawlenii_proektami_s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0" y="1620079"/>
            <a:ext cx="9456377" cy="4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08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097" y="448037"/>
            <a:ext cx="8641129" cy="63511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altLang="ru-RU" sz="3527" b="1"/>
              <a:t>Представление процессов проекта</a:t>
            </a:r>
            <a:r>
              <a:rPr lang="ru-RU" altLang="ru-RU" sz="3197" b="1"/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386948" y="3256610"/>
            <a:ext cx="1979165" cy="1732426"/>
          </a:xfrm>
          <a:prstGeom prst="rect">
            <a:avLst/>
          </a:prstGeom>
          <a:solidFill>
            <a:srgbClr val="FFCC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1320" dir="13119588" algn="ctr" rotWithShape="0">
              <a:schemeClr val="tx1"/>
            </a:outerShdw>
          </a:effectLst>
        </p:spPr>
        <p:txBody>
          <a:bodyPr lIns="80059" tIns="40670" rIns="48034" bIns="40670"/>
          <a:lstStyle/>
          <a:p>
            <a:pPr algn="ctr" defTabSz="813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086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8137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86" b="1">
                <a:solidFill>
                  <a:srgbClr val="000000"/>
                </a:solidFill>
                <a:latin typeface="Times New Roman" pitchFamily="18" charset="0"/>
              </a:rPr>
              <a:t>Методы и средства</a:t>
            </a:r>
          </a:p>
        </p:txBody>
      </p:sp>
      <p:sp>
        <p:nvSpPr>
          <p:cNvPr id="643076" name="AutoShape 4"/>
          <p:cNvSpPr>
            <a:spLocks noChangeArrowheads="1"/>
          </p:cNvSpPr>
          <p:nvPr/>
        </p:nvSpPr>
        <p:spPr bwMode="auto">
          <a:xfrm>
            <a:off x="6913839" y="3289858"/>
            <a:ext cx="2679135" cy="1756924"/>
          </a:xfrm>
          <a:prstGeom prst="rightArrow">
            <a:avLst>
              <a:gd name="adj1" fmla="val 50000"/>
              <a:gd name="adj2" fmla="val 3812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lIns="81341" tIns="40670" rIns="81341" bIns="40670"/>
          <a:lstStyle/>
          <a:p>
            <a:pPr defTabSz="8137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3968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Выход</a:t>
            </a:r>
          </a:p>
        </p:txBody>
      </p:sp>
      <p:sp>
        <p:nvSpPr>
          <p:cNvPr id="643077" name="AutoShape 5"/>
          <p:cNvSpPr>
            <a:spLocks noChangeArrowheads="1"/>
          </p:cNvSpPr>
          <p:nvPr/>
        </p:nvSpPr>
        <p:spPr bwMode="auto">
          <a:xfrm>
            <a:off x="1191585" y="3344107"/>
            <a:ext cx="2598639" cy="1756924"/>
          </a:xfrm>
          <a:prstGeom prst="rightArrow">
            <a:avLst>
              <a:gd name="adj1" fmla="val 50000"/>
              <a:gd name="adj2" fmla="val 369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lIns="81341" tIns="40670" rIns="81341" bIns="40670"/>
          <a:lstStyle/>
          <a:p>
            <a:pPr defTabSz="8137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4409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kumimoji="1" lang="ru-RU" sz="3968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Вход</a:t>
            </a:r>
          </a:p>
        </p:txBody>
      </p:sp>
    </p:spTree>
    <p:extLst>
      <p:ext uri="{BB962C8B-B14F-4D97-AF65-F5344CB8AC3E}">
        <p14:creationId xmlns:p14="http://schemas.microsoft.com/office/powerpoint/2010/main" val="23988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51" y="0"/>
            <a:ext cx="9104858" cy="127044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Основные этапы жизненного цикла проекта </a:t>
            </a:r>
            <a:r>
              <a:rPr lang="ru-RU" altLang="ru-RU" sz="1600" b="1" dirty="0" smtClean="0"/>
              <a:t/>
            </a:r>
            <a:br>
              <a:rPr lang="ru-RU" altLang="ru-RU" sz="1600" b="1" dirty="0" smtClean="0"/>
            </a:br>
            <a:r>
              <a:rPr lang="ru-RU" altLang="ru-RU" sz="1600" b="1" dirty="0" smtClean="0"/>
              <a:t>(взаимосвязи </a:t>
            </a:r>
            <a:r>
              <a:rPr lang="ru-RU" altLang="ru-RU" sz="1600" b="1" dirty="0"/>
              <a:t>групп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процессов </a:t>
            </a:r>
            <a:r>
              <a:rPr lang="ru-RU" altLang="ru-RU" sz="1600" b="1" dirty="0" smtClean="0"/>
              <a:t>управления)</a:t>
            </a:r>
            <a:endParaRPr lang="ru-RU" altLang="ru-RU" sz="1600" b="1" dirty="0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503865" y="1557433"/>
            <a:ext cx="9446094" cy="5619009"/>
            <a:chOff x="624" y="1236"/>
            <a:chExt cx="5049" cy="3485"/>
          </a:xfrm>
        </p:grpSpPr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624" y="4481"/>
              <a:ext cx="4000" cy="240"/>
              <a:chOff x="624" y="4481"/>
              <a:chExt cx="4000" cy="240"/>
            </a:xfrm>
          </p:grpSpPr>
          <p:sp>
            <p:nvSpPr>
              <p:cNvPr id="35858" name="Rectangle 5"/>
              <p:cNvSpPr>
                <a:spLocks noChangeArrowheads="1"/>
              </p:cNvSpPr>
              <p:nvPr/>
            </p:nvSpPr>
            <p:spPr bwMode="auto">
              <a:xfrm>
                <a:off x="1319" y="4481"/>
                <a:ext cx="330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341" tIns="40670" rIns="81341" bIns="40670"/>
              <a:lstStyle>
                <a:lvl1pPr defTabSz="7381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381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381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381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381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381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1370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panose="020B0604020202020204" pitchFamily="34" charset="0"/>
                    <a:ea typeface="+mn-ea"/>
                    <a:cs typeface="+mn-cs"/>
                  </a:rPr>
                  <a:t>поток  документов или документированных показателей</a:t>
                </a:r>
                <a:endParaRPr kumimoji="0" lang="en-US" altLang="ru-RU" sz="1984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Cyr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59" name="Line 6"/>
              <p:cNvSpPr>
                <a:spLocks noChangeShapeType="1"/>
              </p:cNvSpPr>
              <p:nvPr/>
            </p:nvSpPr>
            <p:spPr bwMode="auto">
              <a:xfrm>
                <a:off x="624" y="4540"/>
                <a:ext cx="61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100794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84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845" name="Group 7"/>
            <p:cNvGrpSpPr>
              <a:grpSpLocks/>
            </p:cNvGrpSpPr>
            <p:nvPr/>
          </p:nvGrpSpPr>
          <p:grpSpPr bwMode="auto">
            <a:xfrm>
              <a:off x="1825" y="1236"/>
              <a:ext cx="3848" cy="3034"/>
              <a:chOff x="1825" y="1236"/>
              <a:chExt cx="3848" cy="3034"/>
            </a:xfrm>
          </p:grpSpPr>
          <p:sp>
            <p:nvSpPr>
              <p:cNvPr id="642056" name="AutoShape 8"/>
              <p:cNvSpPr>
                <a:spLocks noChangeArrowheads="1"/>
              </p:cNvSpPr>
              <p:nvPr/>
            </p:nvSpPr>
            <p:spPr bwMode="auto">
              <a:xfrm>
                <a:off x="1825" y="1236"/>
                <a:ext cx="1097" cy="588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813705" rtl="0" eaLnBrk="0" fontAlgn="base" latinLnBrk="0" hangingPunct="0">
                  <a:lnSpc>
                    <a:spcPct val="100000"/>
                  </a:lnSpc>
                  <a:spcBef>
                    <a:spcPts val="538"/>
                  </a:spcBef>
                  <a:spcAft>
                    <a:spcPts val="5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Процессы инициации</a:t>
                </a:r>
              </a:p>
            </p:txBody>
          </p:sp>
          <p:sp>
            <p:nvSpPr>
              <p:cNvPr id="642057" name="AutoShape 9"/>
              <p:cNvSpPr>
                <a:spLocks noChangeArrowheads="1"/>
              </p:cNvSpPr>
              <p:nvPr/>
            </p:nvSpPr>
            <p:spPr bwMode="auto">
              <a:xfrm>
                <a:off x="3181" y="2052"/>
                <a:ext cx="1097" cy="58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813705" rtl="0" eaLnBrk="0" fontAlgn="base" latinLnBrk="0" hangingPunct="0">
                  <a:lnSpc>
                    <a:spcPct val="100000"/>
                  </a:lnSpc>
                  <a:spcBef>
                    <a:spcPts val="538"/>
                  </a:spcBef>
                  <a:spcAft>
                    <a:spcPts val="5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Процессы</a:t>
                </a:r>
                <a:r>
                  <a:rPr kumimoji="0" lang="ru-RU" sz="1543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 </a:t>
                </a:r>
                <a:r>
                  <a:rPr kumimoji="0" 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планирования</a:t>
                </a:r>
              </a:p>
            </p:txBody>
          </p:sp>
          <p:sp>
            <p:nvSpPr>
              <p:cNvPr id="642058" name="AutoShape 10"/>
              <p:cNvSpPr>
                <a:spLocks noChangeArrowheads="1"/>
              </p:cNvSpPr>
              <p:nvPr/>
            </p:nvSpPr>
            <p:spPr bwMode="auto">
              <a:xfrm>
                <a:off x="4575" y="2868"/>
                <a:ext cx="1098" cy="586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813705" rtl="0" eaLnBrk="0" fontAlgn="base" latinLnBrk="0" hangingPunct="0">
                  <a:lnSpc>
                    <a:spcPct val="100000"/>
                  </a:lnSpc>
                  <a:spcBef>
                    <a:spcPts val="538"/>
                  </a:spcBef>
                  <a:spcAft>
                    <a:spcPts val="5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Процессы исполнения</a:t>
                </a:r>
              </a:p>
            </p:txBody>
          </p:sp>
          <p:sp>
            <p:nvSpPr>
              <p:cNvPr id="642059" name="AutoShape 11"/>
              <p:cNvSpPr>
                <a:spLocks noChangeArrowheads="1"/>
              </p:cNvSpPr>
              <p:nvPr/>
            </p:nvSpPr>
            <p:spPr bwMode="auto">
              <a:xfrm>
                <a:off x="1825" y="2868"/>
                <a:ext cx="1097" cy="586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813705" rtl="0" eaLnBrk="0" fontAlgn="base" latinLnBrk="0" hangingPunct="0">
                  <a:lnSpc>
                    <a:spcPct val="100000"/>
                  </a:lnSpc>
                  <a:spcBef>
                    <a:spcPts val="538"/>
                  </a:spcBef>
                  <a:spcAft>
                    <a:spcPts val="5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984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Процессы </a:t>
                </a:r>
                <a:r>
                  <a:rPr kumimoji="0" lang="ru-RU" sz="1984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анализа </a:t>
                </a: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(мониторинг и контроль)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Cyr" charset="-52"/>
                  <a:ea typeface="+mn-ea"/>
                  <a:cs typeface="+mn-cs"/>
                </a:endParaRPr>
              </a:p>
            </p:txBody>
          </p:sp>
          <p:sp>
            <p:nvSpPr>
              <p:cNvPr id="642060" name="AutoShape 12"/>
              <p:cNvSpPr>
                <a:spLocks noChangeArrowheads="1"/>
              </p:cNvSpPr>
              <p:nvPr/>
            </p:nvSpPr>
            <p:spPr bwMode="auto">
              <a:xfrm>
                <a:off x="3181" y="3682"/>
                <a:ext cx="1097" cy="588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  <a:effectLst>
                <a:prstShdw prst="shdw17" dist="17961" dir="2700000">
                  <a:schemeClr val="tx2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813705" rtl="0" eaLnBrk="0" fontAlgn="base" latinLnBrk="0" hangingPunct="0">
                  <a:lnSpc>
                    <a:spcPct val="100000"/>
                  </a:lnSpc>
                  <a:spcBef>
                    <a:spcPts val="538"/>
                  </a:spcBef>
                  <a:spcAft>
                    <a:spcPts val="5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984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Cyr" charset="-52"/>
                    <a:ea typeface="+mn-ea"/>
                    <a:cs typeface="+mn-cs"/>
                  </a:rPr>
                  <a:t>Процессы завершения</a:t>
                </a:r>
              </a:p>
            </p:txBody>
          </p:sp>
          <p:grpSp>
            <p:nvGrpSpPr>
              <p:cNvPr id="35851" name="Group 13"/>
              <p:cNvGrpSpPr>
                <a:grpSpLocks/>
              </p:cNvGrpSpPr>
              <p:nvPr/>
            </p:nvGrpSpPr>
            <p:grpSpPr bwMode="auto">
              <a:xfrm>
                <a:off x="2922" y="3072"/>
                <a:ext cx="1653" cy="162"/>
                <a:chOff x="2781" y="3168"/>
                <a:chExt cx="1875" cy="162"/>
              </a:xfrm>
            </p:grpSpPr>
            <p:sp>
              <p:nvSpPr>
                <p:cNvPr id="35856" name="Line 14"/>
                <p:cNvSpPr>
                  <a:spLocks noChangeShapeType="1"/>
                </p:cNvSpPr>
                <p:nvPr/>
              </p:nvSpPr>
              <p:spPr bwMode="auto">
                <a:xfrm>
                  <a:off x="2797" y="3168"/>
                  <a:ext cx="1859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100794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84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57" name="Freeform 15"/>
                <p:cNvSpPr>
                  <a:spLocks/>
                </p:cNvSpPr>
                <p:nvPr/>
              </p:nvSpPr>
              <p:spPr bwMode="auto">
                <a:xfrm>
                  <a:off x="2781" y="3328"/>
                  <a:ext cx="1859" cy="2"/>
                </a:xfrm>
                <a:custGeom>
                  <a:avLst/>
                  <a:gdLst>
                    <a:gd name="T0" fmla="*/ 596 w 3284"/>
                    <a:gd name="T1" fmla="*/ 0 h 6"/>
                    <a:gd name="T2" fmla="*/ 0 w 3284"/>
                    <a:gd name="T3" fmla="*/ 0 h 6"/>
                    <a:gd name="T4" fmla="*/ 0 60000 65536"/>
                    <a:gd name="T5" fmla="*/ 0 60000 65536"/>
                    <a:gd name="T6" fmla="*/ 0 w 3284"/>
                    <a:gd name="T7" fmla="*/ 0 h 6"/>
                    <a:gd name="T8" fmla="*/ 3284 w 3284"/>
                    <a:gd name="T9" fmla="*/ 6 h 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284" h="6">
                      <a:moveTo>
                        <a:pt x="3284" y="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0">
                  <a:solidFill>
                    <a:schemeClr val="tx2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100794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984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5852" name="AutoShape 16"/>
              <p:cNvCxnSpPr>
                <a:cxnSpLocks noChangeShapeType="1"/>
                <a:stCxn id="642056" idx="3"/>
              </p:cNvCxnSpPr>
              <p:nvPr/>
            </p:nvCxnSpPr>
            <p:spPr bwMode="auto">
              <a:xfrm>
                <a:off x="2930" y="1530"/>
                <a:ext cx="732" cy="486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3" name="AutoShape 17"/>
              <p:cNvCxnSpPr>
                <a:cxnSpLocks noChangeShapeType="1"/>
                <a:stCxn id="642057" idx="3"/>
                <a:endCxn id="642058" idx="0"/>
              </p:cNvCxnSpPr>
              <p:nvPr/>
            </p:nvCxnSpPr>
            <p:spPr bwMode="auto">
              <a:xfrm>
                <a:off x="4286" y="2346"/>
                <a:ext cx="838" cy="514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4" name="AutoShape 18"/>
              <p:cNvCxnSpPr>
                <a:cxnSpLocks noChangeShapeType="1"/>
                <a:stCxn id="642059" idx="0"/>
                <a:endCxn id="642057" idx="1"/>
              </p:cNvCxnSpPr>
              <p:nvPr/>
            </p:nvCxnSpPr>
            <p:spPr bwMode="auto">
              <a:xfrm flipV="1">
                <a:off x="2374" y="2346"/>
                <a:ext cx="799" cy="514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5" name="AutoShape 19"/>
              <p:cNvCxnSpPr>
                <a:cxnSpLocks noChangeShapeType="1"/>
                <a:stCxn id="642059" idx="2"/>
                <a:endCxn id="642060" idx="1"/>
              </p:cNvCxnSpPr>
              <p:nvPr/>
            </p:nvCxnSpPr>
            <p:spPr bwMode="auto">
              <a:xfrm>
                <a:off x="2374" y="3464"/>
                <a:ext cx="799" cy="514"/>
              </a:xfrm>
              <a:prstGeom prst="straightConnector1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909333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99493" y="0"/>
            <a:ext cx="5374808" cy="646112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Целеполагание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4899"/>
              </p:ext>
            </p:extLst>
          </p:nvPr>
        </p:nvGraphicFramePr>
        <p:xfrm>
          <a:off x="291424" y="670441"/>
          <a:ext cx="9926003" cy="56017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177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Формальные основания для инициирования проекта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ДОиН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 № 1140 от 25.06.2014г. «О статусе ресурсного центра на базе профессиональных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организаций КО».;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ДоиН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 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№609  от 23.03.2016г.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утверждении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БПОО, обеспечивающей поддержку региональной системы инклюзивного профессионального образования».;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ДоиН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 №2100 от01.12.2016г. «О присвоении статуса региональной ПОО в области «Информационные и коммуникационные технологии»».;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ДОиН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 №698 от 07.04.2017г. «Об утверждении Регионального центра развития движения «</a:t>
                      </a:r>
                      <a:r>
                        <a:rPr lang="ru-RU" sz="2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Абилимпикс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заседания комиссии по сертификации при национальном центре «</a:t>
                      </a:r>
                      <a:r>
                        <a:rPr lang="ru-RU" sz="2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Абилимпикс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»» от 21.04.2017г., г. Москва РГСУ.;</a:t>
                      </a:r>
                    </a:p>
                    <a:p>
                      <a:pPr marL="285750" marR="0" lvl="0" indent="-28575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ДоиН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 </a:t>
                      </a:r>
                      <a:r>
                        <a:rPr lang="ru-RU" sz="2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№190 от 30.01.2018г. «О создании ресурсного учебно-методического центра»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84504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795" y="6669742"/>
            <a:ext cx="10010274" cy="85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6581" y="-22898"/>
            <a:ext cx="264035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</a:rPr>
              <a:t>ПРИМЕР</a:t>
            </a:r>
            <a:endParaRPr lang="ru-RU" sz="1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394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3060" y="412621"/>
            <a:ext cx="7675819" cy="4730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97557" y="975993"/>
          <a:ext cx="10155594" cy="4757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5858">
                  <a:extLst>
                    <a:ext uri="{9D8B030D-6E8A-4147-A177-3AD203B41FA5}">
                      <a16:colId xmlns:a16="http://schemas.microsoft.com/office/drawing/2014/main" val="715649980"/>
                    </a:ext>
                  </a:extLst>
                </a:gridCol>
                <a:gridCol w="804274">
                  <a:extLst>
                    <a:ext uri="{9D8B030D-6E8A-4147-A177-3AD203B41FA5}">
                      <a16:colId xmlns:a16="http://schemas.microsoft.com/office/drawing/2014/main" val="3798094887"/>
                    </a:ext>
                  </a:extLst>
                </a:gridCol>
                <a:gridCol w="944555">
                  <a:extLst>
                    <a:ext uri="{9D8B030D-6E8A-4147-A177-3AD203B41FA5}">
                      <a16:colId xmlns:a16="http://schemas.microsoft.com/office/drawing/2014/main" val="3164720953"/>
                    </a:ext>
                  </a:extLst>
                </a:gridCol>
                <a:gridCol w="1087409">
                  <a:extLst>
                    <a:ext uri="{9D8B030D-6E8A-4147-A177-3AD203B41FA5}">
                      <a16:colId xmlns:a16="http://schemas.microsoft.com/office/drawing/2014/main" val="3227094342"/>
                    </a:ext>
                  </a:extLst>
                </a:gridCol>
                <a:gridCol w="1129023">
                  <a:extLst>
                    <a:ext uri="{9D8B030D-6E8A-4147-A177-3AD203B41FA5}">
                      <a16:colId xmlns:a16="http://schemas.microsoft.com/office/drawing/2014/main" val="2257774191"/>
                    </a:ext>
                  </a:extLst>
                </a:gridCol>
                <a:gridCol w="1482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345">
                  <a:extLst>
                    <a:ext uri="{9D8B030D-6E8A-4147-A177-3AD203B41FA5}">
                      <a16:colId xmlns:a16="http://schemas.microsoft.com/office/drawing/2014/main" val="3159732909"/>
                    </a:ext>
                  </a:extLst>
                </a:gridCol>
                <a:gridCol w="1132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635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(документ, подтверждающий выполнения контрольных событий)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45511"/>
                  </a:ext>
                </a:extLst>
              </a:tr>
              <a:tr h="1067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Функциональный заказчик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ПОО СПО в Кемеровской области (обучающие по направлению «Информатика») 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Сотрудники сетевой лаборатории РУМЦ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9023"/>
                  </a:ext>
                </a:extLst>
              </a:tr>
              <a:tr h="689610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Приказ о создании РУМЦ,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по направлению «Информатика» в Кемеровской области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457461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Приказ о создании рабочей группы проектного офиса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Информационные письма  с регламентом взаимодействия сетевой лаборатории с ПОО СПО Кемеровской области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Номенклатура дел сетевой лаборатории профессионального роста РУМЦ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97555" y="5963478"/>
          <a:ext cx="9566786" cy="5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:a16="http://schemas.microsoft.com/office/drawing/2014/main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:a16="http://schemas.microsoft.com/office/drawing/2014/main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:a16="http://schemas.microsoft.com/office/drawing/2014/main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val="3421832515"/>
                    </a:ext>
                  </a:extLst>
                </a:gridCol>
              </a:tblGrid>
              <a:tr h="40054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379" y="6710901"/>
            <a:ext cx="10010274" cy="8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71380"/>
              </p:ext>
            </p:extLst>
          </p:nvPr>
        </p:nvGraphicFramePr>
        <p:xfrm>
          <a:off x="8429625" y="185739"/>
          <a:ext cx="1725028" cy="44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028">
                  <a:extLst>
                    <a:ext uri="{9D8B030D-6E8A-4147-A177-3AD203B41FA5}">
                      <a16:colId xmlns:a16="http://schemas.microsoft.com/office/drawing/2014/main" val="3159908849"/>
                    </a:ext>
                  </a:extLst>
                </a:gridCol>
              </a:tblGrid>
              <a:tr h="442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ПРИМЕР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6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0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354657"/>
            <a:ext cx="6792483" cy="449263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latin typeface="+mn-lt"/>
              </a:rPr>
              <a:t>Календарный план-график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31978" y="835246"/>
          <a:ext cx="9505950" cy="5160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25">
                <a:tc gridSpan="7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Функциональное направление проекта «Нормативно-правовое»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251110"/>
                  </a:ext>
                </a:extLst>
              </a:tr>
              <a:tr h="404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Создание проектного офиса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29.01.2018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29.01.2018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Приказ о создании рабочей группы (проектного офиса)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Создание рабочей группы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29.01.2018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29.01.2018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Приказ о создании рабочей группы (проектного офиса)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6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Круглый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стол, посвященный созданию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РУМЦ по направлению «Информатика» и сетевой лаборатории профессионального роста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01.02.2018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01.02.2018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Приказ о создании РУМЦ, 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Положение об организации РУМЦ по направлению «Информатика» в Кемеровской области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pPr marL="0" marR="0" lvl="0" indent="0" algn="r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6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7763" y="354657"/>
            <a:ext cx="19368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</a:rPr>
              <a:t>ПРИМЕР</a:t>
            </a:r>
            <a:endParaRPr lang="ru-RU" sz="1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AC25EFE-4C32-4083-B133-69CDF467A0EE}"/>
              </a:ext>
            </a:extLst>
          </p:cNvPr>
          <p:cNvGrpSpPr/>
          <p:nvPr/>
        </p:nvGrpSpPr>
        <p:grpSpPr>
          <a:xfrm>
            <a:off x="2405262" y="-1"/>
            <a:ext cx="3547572" cy="8468708"/>
            <a:chOff x="1904301" y="0"/>
            <a:chExt cx="3218293" cy="7682658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297EDF9-74A3-4983-B7CF-6D5658F7FCC5}"/>
                </a:ext>
              </a:extLst>
            </p:cNvPr>
            <p:cNvGrpSpPr/>
            <p:nvPr/>
          </p:nvGrpSpPr>
          <p:grpSpPr>
            <a:xfrm>
              <a:off x="3787934" y="0"/>
              <a:ext cx="1334660" cy="7682658"/>
              <a:chOff x="4151740" y="37867"/>
              <a:chExt cx="1334660" cy="7682658"/>
            </a:xfrm>
          </p:grpSpPr>
          <p:sp>
            <p:nvSpPr>
              <p:cNvPr id="23" name="Арка 22">
                <a:extLst>
                  <a:ext uri="{FF2B5EF4-FFF2-40B4-BE49-F238E27FC236}">
                    <a16:creationId xmlns:a16="http://schemas.microsoft.com/office/drawing/2014/main" id="{FFBC59A0-64AA-4B44-896C-ACDAE841B895}"/>
                  </a:ext>
                </a:extLst>
              </p:cNvPr>
              <p:cNvSpPr/>
              <p:nvPr/>
            </p:nvSpPr>
            <p:spPr>
              <a:xfrm rot="17520518">
                <a:off x="4233319" y="113453"/>
                <a:ext cx="1328159" cy="1176988"/>
              </a:xfrm>
              <a:prstGeom prst="blockArc">
                <a:avLst>
                  <a:gd name="adj1" fmla="val 9748333"/>
                  <a:gd name="adj2" fmla="val 14678903"/>
                  <a:gd name="adj3" fmla="val 21108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Арка 21">
                <a:extLst>
                  <a:ext uri="{FF2B5EF4-FFF2-40B4-BE49-F238E27FC236}">
                    <a16:creationId xmlns:a16="http://schemas.microsoft.com/office/drawing/2014/main" id="{1DC73699-FAC5-42E6-B3ED-A587A2EA53AC}"/>
                  </a:ext>
                </a:extLst>
              </p:cNvPr>
              <p:cNvSpPr/>
              <p:nvPr/>
            </p:nvSpPr>
            <p:spPr>
              <a:xfrm rot="15938247">
                <a:off x="4084543" y="2229976"/>
                <a:ext cx="1328159" cy="1176988"/>
              </a:xfrm>
              <a:prstGeom prst="blockArc">
                <a:avLst>
                  <a:gd name="adj1" fmla="val 10760997"/>
                  <a:gd name="adj2" fmla="val 478134"/>
                  <a:gd name="adj3" fmla="val 23294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Арка 17">
                <a:extLst>
                  <a:ext uri="{FF2B5EF4-FFF2-40B4-BE49-F238E27FC236}">
                    <a16:creationId xmlns:a16="http://schemas.microsoft.com/office/drawing/2014/main" id="{6E2D70AA-3162-4261-9089-880375893DAE}"/>
                  </a:ext>
                </a:extLst>
              </p:cNvPr>
              <p:cNvSpPr/>
              <p:nvPr/>
            </p:nvSpPr>
            <p:spPr>
              <a:xfrm rot="5400000">
                <a:off x="4278908" y="1176177"/>
                <a:ext cx="1284708" cy="1130276"/>
              </a:xfrm>
              <a:prstGeom prst="blockArc">
                <a:avLst>
                  <a:gd name="adj1" fmla="val 11044888"/>
                  <a:gd name="adj2" fmla="val 255763"/>
                  <a:gd name="adj3" fmla="val 23359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Арка 18">
                <a:extLst>
                  <a:ext uri="{FF2B5EF4-FFF2-40B4-BE49-F238E27FC236}">
                    <a16:creationId xmlns:a16="http://schemas.microsoft.com/office/drawing/2014/main" id="{D8969DFD-A08E-4C06-A7F7-3AC3C2945131}"/>
                  </a:ext>
                </a:extLst>
              </p:cNvPr>
              <p:cNvSpPr/>
              <p:nvPr/>
            </p:nvSpPr>
            <p:spPr>
              <a:xfrm rot="5400000">
                <a:off x="4278908" y="3302498"/>
                <a:ext cx="1284708" cy="1130276"/>
              </a:xfrm>
              <a:prstGeom prst="blockArc">
                <a:avLst>
                  <a:gd name="adj1" fmla="val 10635729"/>
                  <a:gd name="adj2" fmla="val 255763"/>
                  <a:gd name="adj3" fmla="val 23359"/>
                </a:avLst>
              </a:prstGeom>
              <a:solidFill>
                <a:srgbClr val="FF6699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Арка 19">
                <a:extLst>
                  <a:ext uri="{FF2B5EF4-FFF2-40B4-BE49-F238E27FC236}">
                    <a16:creationId xmlns:a16="http://schemas.microsoft.com/office/drawing/2014/main" id="{634366D2-6BB0-478B-AB4B-B382AE0CA7BF}"/>
                  </a:ext>
                </a:extLst>
              </p:cNvPr>
              <p:cNvSpPr/>
              <p:nvPr/>
            </p:nvSpPr>
            <p:spPr>
              <a:xfrm rot="5400000">
                <a:off x="4278908" y="5437185"/>
                <a:ext cx="1284708" cy="1130276"/>
              </a:xfrm>
              <a:prstGeom prst="blockArc">
                <a:avLst>
                  <a:gd name="adj1" fmla="val 10725278"/>
                  <a:gd name="adj2" fmla="val 255763"/>
                  <a:gd name="adj3" fmla="val 23359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Арка 20">
                <a:extLst>
                  <a:ext uri="{FF2B5EF4-FFF2-40B4-BE49-F238E27FC236}">
                    <a16:creationId xmlns:a16="http://schemas.microsoft.com/office/drawing/2014/main" id="{F867AF18-03E8-4A28-B33C-F1BBE5CE40B2}"/>
                  </a:ext>
                </a:extLst>
              </p:cNvPr>
              <p:cNvSpPr/>
              <p:nvPr/>
            </p:nvSpPr>
            <p:spPr>
              <a:xfrm rot="15938247">
                <a:off x="4076154" y="4369925"/>
                <a:ext cx="1328159" cy="1176988"/>
              </a:xfrm>
              <a:prstGeom prst="blockArc">
                <a:avLst>
                  <a:gd name="adj1" fmla="val 10500914"/>
                  <a:gd name="adj2" fmla="val 478134"/>
                  <a:gd name="adj3" fmla="val 23294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Арка 23">
                <a:extLst>
                  <a:ext uri="{FF2B5EF4-FFF2-40B4-BE49-F238E27FC236}">
                    <a16:creationId xmlns:a16="http://schemas.microsoft.com/office/drawing/2014/main" id="{D6E960D0-0491-4368-98A9-16D27C84FD6C}"/>
                  </a:ext>
                </a:extLst>
              </p:cNvPr>
              <p:cNvSpPr/>
              <p:nvPr/>
            </p:nvSpPr>
            <p:spPr>
              <a:xfrm rot="15938247">
                <a:off x="4101837" y="6467952"/>
                <a:ext cx="1328159" cy="1176988"/>
              </a:xfrm>
              <a:prstGeom prst="blockArc">
                <a:avLst>
                  <a:gd name="adj1" fmla="val 10500914"/>
                  <a:gd name="adj2" fmla="val 478134"/>
                  <a:gd name="adj3" fmla="val 23294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984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E253C583-268D-4200-9DEA-6D0DCF45D5C6}"/>
                  </a:ext>
                </a:extLst>
              </p:cNvPr>
              <p:cNvGrpSpPr/>
              <p:nvPr/>
            </p:nvGrpSpPr>
            <p:grpSpPr>
              <a:xfrm>
                <a:off x="4297087" y="1437015"/>
                <a:ext cx="836944" cy="612396"/>
                <a:chOff x="461113" y="2571110"/>
                <a:chExt cx="836944" cy="612396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8B440CD9-CEEF-4BA5-AA52-5133167AA48D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491FEC3D-678B-4A48-B9DA-11F4F09E3F89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00B0F0"/>
                    </a:gs>
                    <a:gs pos="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033470B7-C5A2-4842-8A7F-4DD2BF9F7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0D635C59-EC83-4697-818C-BF738E9FC554}"/>
                  </a:ext>
                </a:extLst>
              </p:cNvPr>
              <p:cNvGrpSpPr/>
              <p:nvPr/>
            </p:nvGrpSpPr>
            <p:grpSpPr>
              <a:xfrm rot="10800000">
                <a:off x="4521635" y="2512272"/>
                <a:ext cx="836944" cy="612396"/>
                <a:chOff x="461113" y="2571110"/>
                <a:chExt cx="836944" cy="612396"/>
              </a:xfrm>
            </p:grpSpPr>
            <p:sp>
              <p:nvSpPr>
                <p:cNvPr id="32" name="Овал 31">
                  <a:extLst>
                    <a:ext uri="{FF2B5EF4-FFF2-40B4-BE49-F238E27FC236}">
                      <a16:creationId xmlns:a16="http://schemas.microsoft.com/office/drawing/2014/main" id="{78D6C893-5538-4578-BDAE-365A7547A568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485A33EF-8E5D-4B3E-ADB0-5041E1FD099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92D050"/>
                    </a:gs>
                    <a:gs pos="0">
                      <a:srgbClr val="92D05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cxnSp>
              <p:nvCxnSpPr>
                <p:cNvPr id="34" name="Прямая соединительная линия 33">
                  <a:extLst>
                    <a:ext uri="{FF2B5EF4-FFF2-40B4-BE49-F238E27FC236}">
                      <a16:creationId xmlns:a16="http://schemas.microsoft.com/office/drawing/2014/main" id="{1A066E77-63B9-4BFE-9862-6379677D6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FE8CA1BB-299B-45D9-B08F-9D0177E69729}"/>
                  </a:ext>
                </a:extLst>
              </p:cNvPr>
              <p:cNvGrpSpPr/>
              <p:nvPr/>
            </p:nvGrpSpPr>
            <p:grpSpPr>
              <a:xfrm>
                <a:off x="4294851" y="3559354"/>
                <a:ext cx="836944" cy="612396"/>
                <a:chOff x="461113" y="2571110"/>
                <a:chExt cx="836944" cy="612396"/>
              </a:xfrm>
            </p:grpSpPr>
            <p:sp>
              <p:nvSpPr>
                <p:cNvPr id="36" name="Овал 35">
                  <a:extLst>
                    <a:ext uri="{FF2B5EF4-FFF2-40B4-BE49-F238E27FC236}">
                      <a16:creationId xmlns:a16="http://schemas.microsoft.com/office/drawing/2014/main" id="{E6BF45C9-315A-4FEA-B05E-3AC5C77675C5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82A9C182-F48E-41D4-BAEC-E05F7E4060E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6699"/>
                    </a:gs>
                    <a:gs pos="0">
                      <a:srgbClr val="FF66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4648B745-F541-4412-8375-C52615241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3661EB6C-F0EC-4302-A90F-DDC66B3835F1}"/>
                  </a:ext>
                </a:extLst>
              </p:cNvPr>
              <p:cNvGrpSpPr/>
              <p:nvPr/>
            </p:nvGrpSpPr>
            <p:grpSpPr>
              <a:xfrm rot="10800000">
                <a:off x="4520740" y="4652221"/>
                <a:ext cx="836944" cy="612396"/>
                <a:chOff x="461113" y="2571110"/>
                <a:chExt cx="836944" cy="612396"/>
              </a:xfrm>
            </p:grpSpPr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C13C068D-E0C4-495D-B9F5-5E06D9F53EB4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id="{B2B64D6A-CE42-423B-994C-362C13035CF6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C000"/>
                    </a:gs>
                    <a:gs pos="0">
                      <a:srgbClr val="FFC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6FBB184B-A35E-446D-BD9D-9C7E977AD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02018679-6F17-485D-9BC4-CE5F3F3CFD2A}"/>
                  </a:ext>
                </a:extLst>
              </p:cNvPr>
              <p:cNvGrpSpPr/>
              <p:nvPr/>
            </p:nvGrpSpPr>
            <p:grpSpPr>
              <a:xfrm>
                <a:off x="4293955" y="5696125"/>
                <a:ext cx="836944" cy="612396"/>
                <a:chOff x="461113" y="2571110"/>
                <a:chExt cx="836944" cy="612396"/>
              </a:xfrm>
            </p:grpSpPr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D0AF7FB1-A078-4E41-B517-6B3415101198}"/>
                    </a:ext>
                  </a:extLst>
                </p:cNvPr>
                <p:cNvSpPr/>
                <p:nvPr/>
              </p:nvSpPr>
              <p:spPr>
                <a:xfrm>
                  <a:off x="685661" y="2571110"/>
                  <a:ext cx="612396" cy="612396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 dirty="0"/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72DD904B-87D3-429E-9404-D9A4B17B74F0}"/>
                    </a:ext>
                  </a:extLst>
                </p:cNvPr>
                <p:cNvSpPr/>
                <p:nvPr/>
              </p:nvSpPr>
              <p:spPr>
                <a:xfrm>
                  <a:off x="461113" y="2818470"/>
                  <a:ext cx="117677" cy="117677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97297">
                      <a:schemeClr val="bg1"/>
                    </a:gs>
                    <a:gs pos="31000">
                      <a:srgbClr val="FFFF00"/>
                    </a:gs>
                    <a:gs pos="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984"/>
                </a:p>
              </p:txBody>
            </p: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6C56DE99-CE1A-4D68-B777-B167D921D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7179" y="2877309"/>
                  <a:ext cx="100718" cy="115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D2957BE-8A1E-458B-B04A-2D1F2F1B7922}"/>
                  </a:ext>
                </a:extLst>
              </p:cNvPr>
              <p:cNvSpPr txBox="1"/>
              <p:nvPr/>
            </p:nvSpPr>
            <p:spPr>
              <a:xfrm>
                <a:off x="4422891" y="5781776"/>
                <a:ext cx="820397" cy="45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МАРТ</a:t>
                </a:r>
              </a:p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22CA14-589C-4528-96B4-DAF815D9787E}"/>
                  </a:ext>
                </a:extLst>
              </p:cNvPr>
              <p:cNvSpPr txBox="1"/>
              <p:nvPr/>
            </p:nvSpPr>
            <p:spPr>
              <a:xfrm>
                <a:off x="4425933" y="4733261"/>
                <a:ext cx="820397" cy="45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АПРЕЛЬ</a:t>
                </a:r>
              </a:p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8EC6AD8-37DF-45AD-8E4B-23C5CB23FD7C}"/>
                  </a:ext>
                </a:extLst>
              </p:cNvPr>
              <p:cNvSpPr txBox="1"/>
              <p:nvPr/>
            </p:nvSpPr>
            <p:spPr>
              <a:xfrm>
                <a:off x="4425878" y="3639621"/>
                <a:ext cx="820397" cy="45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07.04</a:t>
                </a:r>
              </a:p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F20054-B9D7-4531-A721-968C74C2FDC4}"/>
                  </a:ext>
                </a:extLst>
              </p:cNvPr>
              <p:cNvSpPr txBox="1"/>
              <p:nvPr/>
            </p:nvSpPr>
            <p:spPr>
              <a:xfrm>
                <a:off x="4425878" y="2596067"/>
                <a:ext cx="820397" cy="45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НОЯБРЬ</a:t>
                </a:r>
              </a:p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AF2568-9309-4483-B328-F298943BB3D6}"/>
                  </a:ext>
                </a:extLst>
              </p:cNvPr>
              <p:cNvSpPr txBox="1"/>
              <p:nvPr/>
            </p:nvSpPr>
            <p:spPr>
              <a:xfrm>
                <a:off x="4425878" y="1518457"/>
                <a:ext cx="820397" cy="45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2018</a:t>
                </a:r>
              </a:p>
              <a:p>
                <a:pPr algn="ctr"/>
                <a:r>
                  <a:rPr lang="ru-RU" sz="1323" dirty="0">
                    <a:solidFill>
                      <a:schemeClr val="bg1">
                        <a:lumMod val="50000"/>
                      </a:schemeClr>
                    </a:solidFill>
                    <a:latin typeface="Akrobat Black" panose="00000A00000000000000" pitchFamily="50" charset="-52"/>
                  </a:rPr>
                  <a:t>-2020</a:t>
                </a:r>
              </a:p>
            </p:txBody>
          </p:sp>
        </p:grp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72D78202-82C7-4410-9B48-675BA717F31E}"/>
                </a:ext>
              </a:extLst>
            </p:cNvPr>
            <p:cNvSpPr/>
            <p:nvPr/>
          </p:nvSpPr>
          <p:spPr>
            <a:xfrm rot="5400000">
              <a:off x="2571614" y="2320443"/>
              <a:ext cx="1724189" cy="3058816"/>
            </a:xfrm>
            <a:prstGeom prst="rect">
              <a:avLst/>
            </a:prstGeom>
            <a:noFill/>
          </p:spPr>
          <p:txBody>
            <a:bodyPr spcFirstLastPara="1" wrap="square" lIns="100796" tIns="50398" rIns="100796" bIns="50398" numCol="1">
              <a:prstTxWarp prst="textArchUp">
                <a:avLst>
                  <a:gd name="adj" fmla="val 9812037"/>
                </a:avLst>
              </a:prstTxWarp>
              <a:spAutoFit/>
            </a:bodyPr>
            <a:lstStyle/>
            <a:p>
              <a:pPr algn="ctr"/>
              <a:r>
                <a:rPr lang="ru-RU" sz="1764" b="1" dirty="0">
                  <a:ln w="22225" cap="sq">
                    <a:noFill/>
                    <a:prstDash val="solid"/>
                  </a:ln>
                  <a:solidFill>
                    <a:srgbClr val="C00000"/>
                  </a:solidFill>
                </a:rPr>
                <a:t>СЕГОДНЯ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E9DDAE7-8287-46AE-AF7E-A462CDADF1B8}"/>
              </a:ext>
            </a:extLst>
          </p:cNvPr>
          <p:cNvSpPr/>
          <p:nvPr/>
        </p:nvSpPr>
        <p:spPr>
          <a:xfrm>
            <a:off x="130424" y="-73979"/>
            <a:ext cx="10532685" cy="105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08706-19FF-4575-9EBF-0FDEB239A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28611"/>
            <a:ext cx="1735803" cy="6759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F5576E-1952-4C76-986C-9880D402E8E1}"/>
              </a:ext>
            </a:extLst>
          </p:cNvPr>
          <p:cNvSpPr txBox="1"/>
          <p:nvPr/>
        </p:nvSpPr>
        <p:spPr>
          <a:xfrm>
            <a:off x="1125232" y="253375"/>
            <a:ext cx="2821606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92" b="1" dirty="0">
                <a:solidFill>
                  <a:srgbClr val="002060"/>
                </a:solidFill>
                <a:latin typeface="Akrobat" panose="00000600000000000000" pitchFamily="50" charset="-52"/>
              </a:rPr>
              <a:t>ДЕПАРТАМЕНТ ОБРАЗОВАНИЯ И НАУКИ </a:t>
            </a:r>
          </a:p>
          <a:p>
            <a:r>
              <a:rPr lang="ru-RU" sz="992" b="1" dirty="0">
                <a:solidFill>
                  <a:srgbClr val="002060"/>
                </a:solidFill>
                <a:latin typeface="Akrobat" panose="00000600000000000000" pitchFamily="50" charset="-52"/>
              </a:rPr>
              <a:t>КЕМЕРОВСКОЙ ОБЛАСТИ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23CA638-9632-4018-BAB8-9637E24D73CA}"/>
              </a:ext>
            </a:extLst>
          </p:cNvPr>
          <p:cNvCxnSpPr>
            <a:cxnSpLocks/>
          </p:cNvCxnSpPr>
          <p:nvPr/>
        </p:nvCxnSpPr>
        <p:spPr>
          <a:xfrm>
            <a:off x="306123" y="943225"/>
            <a:ext cx="10079567" cy="0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9D5E21E-BA6E-4A14-907A-1D319F3A8190}"/>
              </a:ext>
            </a:extLst>
          </p:cNvPr>
          <p:cNvCxnSpPr>
            <a:cxnSpLocks/>
          </p:cNvCxnSpPr>
          <p:nvPr/>
        </p:nvCxnSpPr>
        <p:spPr>
          <a:xfrm>
            <a:off x="417090" y="943225"/>
            <a:ext cx="10079567" cy="0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984211-C3C8-47F8-B23F-43E722278989}"/>
              </a:ext>
            </a:extLst>
          </p:cNvPr>
          <p:cNvGrpSpPr/>
          <p:nvPr/>
        </p:nvGrpSpPr>
        <p:grpSpPr>
          <a:xfrm>
            <a:off x="493759" y="1121125"/>
            <a:ext cx="3876410" cy="1934670"/>
            <a:chOff x="170220" y="1017065"/>
            <a:chExt cx="3516609" cy="1755098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7CB7E36B-865A-4CEE-B6E6-83EA5B19BBB4}"/>
                </a:ext>
              </a:extLst>
            </p:cNvPr>
            <p:cNvSpPr/>
            <p:nvPr/>
          </p:nvSpPr>
          <p:spPr>
            <a:xfrm>
              <a:off x="192565" y="1017065"/>
              <a:ext cx="3488820" cy="17311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EA7C17B-B4A8-4B7C-99A6-A1C0A2A6CD84}"/>
                </a:ext>
              </a:extLst>
            </p:cNvPr>
            <p:cNvSpPr txBox="1"/>
            <p:nvPr/>
          </p:nvSpPr>
          <p:spPr>
            <a:xfrm>
              <a:off x="173459" y="1580404"/>
              <a:ext cx="3507925" cy="119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984" dirty="0">
                  <a:solidFill>
                    <a:srgbClr val="002060"/>
                  </a:solidFill>
                </a:rPr>
                <a:t>в области инклюзивного образования ПОО региона, достигнув увеличения к 2020 году до 80 специалистов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CA01A3-6679-417C-81A1-8350D3C8673B}"/>
                </a:ext>
              </a:extLst>
            </p:cNvPr>
            <p:cNvSpPr txBox="1"/>
            <p:nvPr/>
          </p:nvSpPr>
          <p:spPr>
            <a:xfrm>
              <a:off x="170220" y="1034029"/>
              <a:ext cx="3516609" cy="63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ПОВЫШЕНИЕ КОМПЕТЕНТНОСТИ ПЕДАГОГИЧЕСКИХ КАДРОВ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CB9A3DA-7AEC-49DA-9E79-DD96F6C7ED8C}"/>
              </a:ext>
            </a:extLst>
          </p:cNvPr>
          <p:cNvGrpSpPr/>
          <p:nvPr/>
        </p:nvGrpSpPr>
        <p:grpSpPr>
          <a:xfrm>
            <a:off x="503009" y="3126872"/>
            <a:ext cx="4066224" cy="2240798"/>
            <a:chOff x="178611" y="2836642"/>
            <a:chExt cx="3688805" cy="2032811"/>
          </a:xfrm>
        </p:grpSpPr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05B13BE5-9B97-4E7C-A88E-D2930CBADA0A}"/>
                </a:ext>
              </a:extLst>
            </p:cNvPr>
            <p:cNvSpPr/>
            <p:nvPr/>
          </p:nvSpPr>
          <p:spPr>
            <a:xfrm>
              <a:off x="202758" y="2836642"/>
              <a:ext cx="3664658" cy="2032811"/>
            </a:xfrm>
            <a:prstGeom prst="rightArrow">
              <a:avLst>
                <a:gd name="adj1" fmla="val 100000"/>
                <a:gd name="adj2" fmla="val 16660"/>
              </a:avLst>
            </a:prstGeom>
            <a:solidFill>
              <a:srgbClr val="FFCCFF"/>
            </a:solidFill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C22311-2445-4623-ABC0-61912CDBE16D}"/>
                </a:ext>
              </a:extLst>
            </p:cNvPr>
            <p:cNvSpPr txBox="1"/>
            <p:nvPr/>
          </p:nvSpPr>
          <p:spPr>
            <a:xfrm>
              <a:off x="178611" y="2838129"/>
              <a:ext cx="3533164" cy="202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4982" indent="-314982">
                <a:lnSpc>
                  <a:spcPts val="1984"/>
                </a:lnSpc>
                <a:spcAft>
                  <a:spcPts val="882"/>
                </a:spcAft>
                <a:buFont typeface="Wingdings" panose="05000000000000000000" pitchFamily="2" charset="2"/>
                <a:buChar char="Ø"/>
              </a:pPr>
              <a:r>
                <a:rPr lang="ru-RU" sz="1984" dirty="0">
                  <a:solidFill>
                    <a:srgbClr val="993366"/>
                  </a:solidFill>
                </a:rPr>
                <a:t>Создана рабочая группа</a:t>
              </a:r>
            </a:p>
            <a:p>
              <a:pPr marL="314982" indent="-314982">
                <a:lnSpc>
                  <a:spcPts val="1984"/>
                </a:lnSpc>
                <a:spcAft>
                  <a:spcPts val="882"/>
                </a:spcAft>
                <a:buFont typeface="Wingdings" panose="05000000000000000000" pitchFamily="2" charset="2"/>
                <a:buChar char="Ø"/>
              </a:pPr>
              <a:r>
                <a:rPr lang="ru-RU" sz="1984" dirty="0">
                  <a:solidFill>
                    <a:srgbClr val="993366"/>
                  </a:solidFill>
                </a:rPr>
                <a:t>Проведены встречи </a:t>
              </a:r>
              <a:br>
                <a:rPr lang="ru-RU" sz="1984" dirty="0">
                  <a:solidFill>
                    <a:srgbClr val="993366"/>
                  </a:solidFill>
                </a:rPr>
              </a:br>
              <a:r>
                <a:rPr lang="ru-RU" sz="1984" dirty="0">
                  <a:solidFill>
                    <a:srgbClr val="993366"/>
                  </a:solidFill>
                </a:rPr>
                <a:t>с директорами ПОО СПО КО</a:t>
              </a:r>
            </a:p>
            <a:p>
              <a:pPr marL="314982" indent="-314982">
                <a:lnSpc>
                  <a:spcPts val="1984"/>
                </a:lnSpc>
                <a:spcAft>
                  <a:spcPts val="882"/>
                </a:spcAft>
                <a:buFont typeface="Wingdings" panose="05000000000000000000" pitchFamily="2" charset="2"/>
                <a:buChar char="Ø"/>
              </a:pPr>
              <a:r>
                <a:rPr lang="ru-RU" sz="1984" dirty="0">
                  <a:solidFill>
                    <a:srgbClr val="993366"/>
                  </a:solidFill>
                </a:rPr>
                <a:t>Заказана информационно-технологическая платформа</a:t>
              </a:r>
            </a:p>
            <a:p>
              <a:pPr marL="314982" indent="-314982">
                <a:lnSpc>
                  <a:spcPts val="1984"/>
                </a:lnSpc>
                <a:spcAft>
                  <a:spcPts val="882"/>
                </a:spcAft>
                <a:buFont typeface="Wingdings" panose="05000000000000000000" pitchFamily="2" charset="2"/>
                <a:buChar char="Ø"/>
              </a:pPr>
              <a:r>
                <a:rPr lang="ru-RU" sz="1984" dirty="0">
                  <a:solidFill>
                    <a:srgbClr val="993366"/>
                  </a:solidFill>
                </a:rPr>
                <a:t>Разработаны 2  программы повышения квалификации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9787139-CDC9-4AD0-B6F1-5B140470B012}"/>
              </a:ext>
            </a:extLst>
          </p:cNvPr>
          <p:cNvGrpSpPr/>
          <p:nvPr/>
        </p:nvGrpSpPr>
        <p:grpSpPr>
          <a:xfrm>
            <a:off x="489202" y="5457009"/>
            <a:ext cx="3884025" cy="1908290"/>
            <a:chOff x="166086" y="4950500"/>
            <a:chExt cx="3523517" cy="1731166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44FA2F3-7E50-48F6-A5A5-BA5E3F185B3F}"/>
                </a:ext>
              </a:extLst>
            </p:cNvPr>
            <p:cNvSpPr/>
            <p:nvPr/>
          </p:nvSpPr>
          <p:spPr>
            <a:xfrm>
              <a:off x="200783" y="4950500"/>
              <a:ext cx="3488820" cy="17311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CBDC89-D45A-4CCA-A908-D9E9AF9BD4B5}"/>
                </a:ext>
              </a:extLst>
            </p:cNvPr>
            <p:cNvSpPr txBox="1"/>
            <p:nvPr/>
          </p:nvSpPr>
          <p:spPr>
            <a:xfrm>
              <a:off x="166086" y="5741007"/>
              <a:ext cx="3515298" cy="91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984" dirty="0">
                  <a:solidFill>
                    <a:schemeClr val="accent4">
                      <a:lumMod val="75000"/>
                    </a:schemeClr>
                  </a:solidFill>
                </a:rPr>
                <a:t>по вопросам инклюзивного профессионального образования по  направлению «Информатика»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EAD2F4-5314-4DBB-A3A7-FCDBD37AF09F}"/>
                </a:ext>
              </a:extLst>
            </p:cNvPr>
            <p:cNvSpPr txBox="1"/>
            <p:nvPr/>
          </p:nvSpPr>
          <p:spPr>
            <a:xfrm>
              <a:off x="318043" y="4957865"/>
              <a:ext cx="3363342" cy="914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РАЗРАБОТКА ПРОГРАММ ПОВЫШЕНИЯ КВАЛИФИКАЦИИ </a:t>
              </a:r>
              <a:b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И СТАЖИРОВОК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98D14A-1184-401E-AAB0-B850BAD7A9C8}"/>
              </a:ext>
            </a:extLst>
          </p:cNvPr>
          <p:cNvGrpSpPr/>
          <p:nvPr/>
        </p:nvGrpSpPr>
        <p:grpSpPr>
          <a:xfrm>
            <a:off x="6003986" y="4711408"/>
            <a:ext cx="4191527" cy="2566669"/>
            <a:chOff x="5168998" y="4274104"/>
            <a:chExt cx="3802477" cy="232843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6CCDDBCF-913E-4BE5-8C64-A4E914028785}"/>
                </a:ext>
              </a:extLst>
            </p:cNvPr>
            <p:cNvSpPr/>
            <p:nvPr/>
          </p:nvSpPr>
          <p:spPr>
            <a:xfrm>
              <a:off x="5180972" y="4274104"/>
              <a:ext cx="3790503" cy="23284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9F1B4C-0BCD-4AD4-BAAB-93A1E3790BB0}"/>
                </a:ext>
              </a:extLst>
            </p:cNvPr>
            <p:cNvSpPr txBox="1"/>
            <p:nvPr/>
          </p:nvSpPr>
          <p:spPr>
            <a:xfrm>
              <a:off x="5168998" y="4841423"/>
              <a:ext cx="3772243" cy="174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84" dirty="0">
                  <a:solidFill>
                    <a:schemeClr val="accent4">
                      <a:lumMod val="50000"/>
                    </a:schemeClr>
                  </a:solidFill>
                </a:rPr>
                <a:t>с профессиональными образовательными организациями Кемеровской области ведущими подготовку специалистов </a:t>
              </a:r>
            </a:p>
            <a:p>
              <a:r>
                <a:rPr lang="ru-RU" sz="1984" dirty="0">
                  <a:solidFill>
                    <a:schemeClr val="accent4">
                      <a:lumMod val="50000"/>
                    </a:schemeClr>
                  </a:solidFill>
                </a:rPr>
                <a:t>по направлению «Информатика» в области инклюзивного образования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3C8874-B009-4153-84E3-918BB754FC8C}"/>
                </a:ext>
              </a:extLst>
            </p:cNvPr>
            <p:cNvSpPr txBox="1"/>
            <p:nvPr/>
          </p:nvSpPr>
          <p:spPr>
            <a:xfrm>
              <a:off x="5175499" y="4274105"/>
              <a:ext cx="3664658" cy="637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ПОДПИСАНИЕ ДОГОВОРОВ </a:t>
              </a:r>
              <a:b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О СЕТЕВОМ ВЗАИМОДЕЙСТВИИ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4B9BB38-9205-486F-9585-1B1C29B86AD3}"/>
              </a:ext>
            </a:extLst>
          </p:cNvPr>
          <p:cNvGrpSpPr/>
          <p:nvPr/>
        </p:nvGrpSpPr>
        <p:grpSpPr>
          <a:xfrm>
            <a:off x="6010477" y="1366930"/>
            <a:ext cx="4202735" cy="3134330"/>
            <a:chOff x="5174886" y="1240054"/>
            <a:chExt cx="3812645" cy="2843408"/>
          </a:xfrm>
        </p:grpSpPr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9962E19A-31C2-47A4-921D-BAF97F28A868}"/>
                </a:ext>
              </a:extLst>
            </p:cNvPr>
            <p:cNvSpPr/>
            <p:nvPr/>
          </p:nvSpPr>
          <p:spPr>
            <a:xfrm>
              <a:off x="5197028" y="1240054"/>
              <a:ext cx="3790503" cy="28434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84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785E99-FD4F-4648-90BC-B2482C4C2758}"/>
                </a:ext>
              </a:extLst>
            </p:cNvPr>
            <p:cNvSpPr txBox="1"/>
            <p:nvPr/>
          </p:nvSpPr>
          <p:spPr>
            <a:xfrm>
              <a:off x="5175499" y="2052137"/>
              <a:ext cx="3790503" cy="202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84" dirty="0">
                  <a:solidFill>
                    <a:schemeClr val="accent6">
                      <a:lumMod val="50000"/>
                    </a:schemeClr>
                  </a:solidFill>
                </a:rPr>
                <a:t>по вопросам инклюзивного профессионального образования </a:t>
              </a:r>
            </a:p>
            <a:p>
              <a:r>
                <a:rPr lang="ru-RU" sz="1984" dirty="0">
                  <a:solidFill>
                    <a:schemeClr val="accent6">
                      <a:lumMod val="50000"/>
                    </a:schemeClr>
                  </a:solidFill>
                </a:rPr>
                <a:t>по направлению «Информатика», размещение их на информационно-технологической платформе электронного обучения и обеспечение ее функционирования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9A78EB-4A95-439E-9842-908CA292CD23}"/>
                </a:ext>
              </a:extLst>
            </p:cNvPr>
            <p:cNvSpPr txBox="1"/>
            <p:nvPr/>
          </p:nvSpPr>
          <p:spPr>
            <a:xfrm>
              <a:off x="5174886" y="1240055"/>
              <a:ext cx="3391989" cy="914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СОЗДАНИЕ СЕТЕВОГО БАНКА</a:t>
              </a:r>
            </a:p>
            <a:p>
              <a:r>
                <a:rPr lang="ru-RU" sz="1984" b="1" dirty="0">
                  <a:ln w="9525"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УЧЕБНО-МЕТОДИЧЕСКИХ МАТЕРИАЛОВ </a:t>
              </a:r>
            </a:p>
          </p:txBody>
        </p: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D69FD60-820B-4635-80E6-4AC0EB2259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03" y="107649"/>
            <a:ext cx="636029" cy="6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Лекция № 1. Введение в дисциплину">
  <a:themeElements>
    <a:clrScheme name="Лекция № 1. Введение в дисциплин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екция № 1. Введение в дисциплину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кция № 1. Введение в дисциплин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Лекция № 1. Введение в дисциплину">
  <a:themeElements>
    <a:clrScheme name="Лекция № 1. Введение в дисциплин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Лекция № 1. Введение в дисциплину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кция № 1. Введение в дисциплин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№ 1. Введение в дисциплину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6322</TotalTime>
  <Words>841</Words>
  <Application>Microsoft Office PowerPoint</Application>
  <PresentationFormat>Произвольный</PresentationFormat>
  <Paragraphs>207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Akrobat</vt:lpstr>
      <vt:lpstr>Akrobat Black</vt:lpstr>
      <vt:lpstr>Andale Sans UI</vt:lpstr>
      <vt:lpstr>Arial</vt:lpstr>
      <vt:lpstr>Arial Cyr</vt:lpstr>
      <vt:lpstr>Calibri</vt:lpstr>
      <vt:lpstr>Calibri Light</vt:lpstr>
      <vt:lpstr>Tahoma</vt:lpstr>
      <vt:lpstr>Times New Roman</vt:lpstr>
      <vt:lpstr>Wingdings</vt:lpstr>
      <vt:lpstr>1_Лекция № 1. Введение в дисциплину</vt:lpstr>
      <vt:lpstr>2_Лекция № 1. Введение в дисциплину</vt:lpstr>
      <vt:lpstr>Office Theme</vt:lpstr>
      <vt:lpstr>2_Тема Office</vt:lpstr>
      <vt:lpstr>3_Тема Office</vt:lpstr>
      <vt:lpstr>4_Тема Office</vt:lpstr>
      <vt:lpstr>Документационное обеспечение проекта  </vt:lpstr>
      <vt:lpstr>Что такое проект?</vt:lpstr>
      <vt:lpstr>Основные этапы жизненного цикла проекта</vt:lpstr>
      <vt:lpstr>Представление процессов проекта </vt:lpstr>
      <vt:lpstr>Основные этапы жизненного цикла проекта  (взаимосвязи групп процессов управления)</vt:lpstr>
      <vt:lpstr>Целеполагание проекта  </vt:lpstr>
      <vt:lpstr>Матрица распределения ответственности</vt:lpstr>
      <vt:lpstr>Календарный план-график проекта</vt:lpstr>
      <vt:lpstr>Презентация PowerPoint</vt:lpstr>
      <vt:lpstr>       Вопросы.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Сергей Владимирович Мельников</cp:lastModifiedBy>
  <cp:revision>565</cp:revision>
  <cp:lastPrinted>2018-02-14T11:54:04Z</cp:lastPrinted>
  <dcterms:created xsi:type="dcterms:W3CDTF">2017-10-02T07:24:18Z</dcterms:created>
  <dcterms:modified xsi:type="dcterms:W3CDTF">2018-05-31T08:57:19Z</dcterms:modified>
</cp:coreProperties>
</file>